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字由点字典黑 Bold" charset="1" panose="00020600040101010101"/>
      <p:regular r:id="rId19"/>
    </p:embeddedFont>
    <p:embeddedFont>
      <p:font typeface="字由点字典黑" charset="1" panose="0002060004010101010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9349" y="6859975"/>
            <a:ext cx="5129302" cy="563880"/>
            <a:chOff x="0" y="0"/>
            <a:chExt cx="6839069" cy="75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39069" cy="751840"/>
            </a:xfrm>
            <a:custGeom>
              <a:avLst/>
              <a:gdLst/>
              <a:ahLst/>
              <a:cxnLst/>
              <a:rect r="r" b="b" t="t" l="l"/>
              <a:pathLst>
                <a:path h="751840" w="6839069">
                  <a:moveTo>
                    <a:pt x="0" y="375920"/>
                  </a:moveTo>
                  <a:cubicBezTo>
                    <a:pt x="0" y="168275"/>
                    <a:pt x="233070" y="0"/>
                    <a:pt x="520670" y="0"/>
                  </a:cubicBezTo>
                  <a:lnTo>
                    <a:pt x="6318399" y="0"/>
                  </a:lnTo>
                  <a:cubicBezTo>
                    <a:pt x="6605999" y="0"/>
                    <a:pt x="6839069" y="168275"/>
                    <a:pt x="6839069" y="375920"/>
                  </a:cubicBezTo>
                  <a:cubicBezTo>
                    <a:pt x="6839069" y="583565"/>
                    <a:pt x="6605999" y="751840"/>
                    <a:pt x="6318399" y="751840"/>
                  </a:cubicBezTo>
                  <a:lnTo>
                    <a:pt x="520670" y="751840"/>
                  </a:lnTo>
                  <a:cubicBezTo>
                    <a:pt x="233070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5897880" y="6080551"/>
            <a:ext cx="6492240" cy="0"/>
          </a:xfrm>
          <a:prstGeom prst="line">
            <a:avLst/>
          </a:prstGeom>
          <a:ln cap="flat" w="19050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824449" y="3544334"/>
            <a:ext cx="1263910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1"/>
              </a:lnSpc>
            </a:pPr>
            <a:r>
              <a:rPr lang="en-US" sz="10468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数据库大实验报告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97043" y="2452798"/>
            <a:ext cx="789391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EXP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8715" y="5402779"/>
            <a:ext cx="57105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网上在线书店管理系统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2405" y="6927603"/>
            <a:ext cx="408319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汇报人：程一帆 胡鹏飞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655532">
            <a:off x="10352808" y="5210619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00000">
            <a:off x="14142816" y="3809500"/>
            <a:ext cx="8290368" cy="7910393"/>
          </a:xfrm>
          <a:custGeom>
            <a:avLst/>
            <a:gdLst/>
            <a:ahLst/>
            <a:cxnLst/>
            <a:rect r="r" b="b" t="t" l="l"/>
            <a:pathLst>
              <a:path h="7910393" w="8290368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38561">
            <a:off x="8418772" y="7182315"/>
            <a:ext cx="13020546" cy="6938866"/>
          </a:xfrm>
          <a:custGeom>
            <a:avLst/>
            <a:gdLst/>
            <a:ahLst/>
            <a:cxnLst/>
            <a:rect r="r" b="b" t="t" l="l"/>
            <a:pathLst>
              <a:path h="6938866" w="1302054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011514">
            <a:off x="-2677658" y="-3897802"/>
            <a:ext cx="7412715" cy="9319286"/>
          </a:xfrm>
          <a:custGeom>
            <a:avLst/>
            <a:gdLst/>
            <a:ahLst/>
            <a:cxnLst/>
            <a:rect r="r" b="b" t="t" l="l"/>
            <a:pathLst>
              <a:path h="9319286" w="7412715">
                <a:moveTo>
                  <a:pt x="0" y="0"/>
                </a:moveTo>
                <a:lnTo>
                  <a:pt x="7412716" y="0"/>
                </a:lnTo>
                <a:lnTo>
                  <a:pt x="7412716" y="9319285"/>
                </a:lnTo>
                <a:lnTo>
                  <a:pt x="0" y="9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0732">
            <a:off x="-3125667" y="-2455204"/>
            <a:ext cx="10557387" cy="9184927"/>
          </a:xfrm>
          <a:custGeom>
            <a:avLst/>
            <a:gdLst/>
            <a:ahLst/>
            <a:cxnLst/>
            <a:rect r="r" b="b" t="t" l="l"/>
            <a:pathLst>
              <a:path h="9184927" w="10557387">
                <a:moveTo>
                  <a:pt x="0" y="0"/>
                </a:moveTo>
                <a:lnTo>
                  <a:pt x="10557388" y="0"/>
                </a:lnTo>
                <a:lnTo>
                  <a:pt x="10557388" y="9184926"/>
                </a:lnTo>
                <a:lnTo>
                  <a:pt x="0" y="918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355905">
            <a:off x="-5047772" y="-3718818"/>
            <a:ext cx="11819519" cy="6298819"/>
          </a:xfrm>
          <a:custGeom>
            <a:avLst/>
            <a:gdLst/>
            <a:ahLst/>
            <a:cxnLst/>
            <a:rect r="r" b="b" t="t" l="l"/>
            <a:pathLst>
              <a:path h="6298819" w="11819519">
                <a:moveTo>
                  <a:pt x="0" y="0"/>
                </a:moveTo>
                <a:lnTo>
                  <a:pt x="11819520" y="0"/>
                </a:lnTo>
                <a:lnTo>
                  <a:pt x="11819520" y="6298819"/>
                </a:lnTo>
                <a:lnTo>
                  <a:pt x="0" y="629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8275" y="3978300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0774271" y="-11484473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99270" y="4883223"/>
            <a:ext cx="2229308" cy="520554"/>
            <a:chOff x="0" y="0"/>
            <a:chExt cx="2972410" cy="694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2562" cy="694182"/>
            </a:xfrm>
            <a:custGeom>
              <a:avLst/>
              <a:gdLst/>
              <a:ahLst/>
              <a:cxnLst/>
              <a:rect r="r" b="b" t="t" l="l"/>
              <a:pathLst>
                <a:path h="694182" w="2972562">
                  <a:moveTo>
                    <a:pt x="0" y="347091"/>
                  </a:moveTo>
                  <a:cubicBezTo>
                    <a:pt x="0" y="155321"/>
                    <a:pt x="155321" y="0"/>
                    <a:pt x="347091" y="0"/>
                  </a:cubicBezTo>
                  <a:lnTo>
                    <a:pt x="2625471" y="0"/>
                  </a:lnTo>
                  <a:cubicBezTo>
                    <a:pt x="2817114" y="0"/>
                    <a:pt x="2972562" y="155321"/>
                    <a:pt x="2972562" y="347091"/>
                  </a:cubicBezTo>
                  <a:cubicBezTo>
                    <a:pt x="2972562" y="538861"/>
                    <a:pt x="2817241" y="694182"/>
                    <a:pt x="2625471" y="694182"/>
                  </a:cubicBezTo>
                  <a:lnTo>
                    <a:pt x="347091" y="694182"/>
                  </a:lnTo>
                  <a:cubicBezTo>
                    <a:pt x="155321" y="694055"/>
                    <a:pt x="0" y="538734"/>
                    <a:pt x="0" y="34709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414716" y="6992554"/>
            <a:ext cx="2229307" cy="520554"/>
            <a:chOff x="0" y="0"/>
            <a:chExt cx="2972410" cy="694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2562" cy="694182"/>
            </a:xfrm>
            <a:custGeom>
              <a:avLst/>
              <a:gdLst/>
              <a:ahLst/>
              <a:cxnLst/>
              <a:rect r="r" b="b" t="t" l="l"/>
              <a:pathLst>
                <a:path h="694182" w="2972562">
                  <a:moveTo>
                    <a:pt x="0" y="347091"/>
                  </a:moveTo>
                  <a:cubicBezTo>
                    <a:pt x="0" y="155321"/>
                    <a:pt x="155321" y="0"/>
                    <a:pt x="347091" y="0"/>
                  </a:cubicBezTo>
                  <a:lnTo>
                    <a:pt x="2625471" y="0"/>
                  </a:lnTo>
                  <a:cubicBezTo>
                    <a:pt x="2817114" y="0"/>
                    <a:pt x="2972562" y="155321"/>
                    <a:pt x="2972562" y="347091"/>
                  </a:cubicBezTo>
                  <a:cubicBezTo>
                    <a:pt x="2972562" y="538861"/>
                    <a:pt x="2817241" y="694182"/>
                    <a:pt x="2625471" y="694182"/>
                  </a:cubicBezTo>
                  <a:lnTo>
                    <a:pt x="347091" y="694182"/>
                  </a:lnTo>
                  <a:cubicBezTo>
                    <a:pt x="155321" y="694055"/>
                    <a:pt x="0" y="538734"/>
                    <a:pt x="0" y="34709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11674620" y="2942213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246872" y="2912474"/>
            <a:ext cx="939880" cy="25854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3137086" y="2862808"/>
            <a:ext cx="99331" cy="99331"/>
            <a:chOff x="0" y="0"/>
            <a:chExt cx="127854" cy="1278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414716" y="2652196"/>
            <a:ext cx="2229308" cy="520554"/>
            <a:chOff x="0" y="0"/>
            <a:chExt cx="2972410" cy="6940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72562" cy="694055"/>
            </a:xfrm>
            <a:custGeom>
              <a:avLst/>
              <a:gdLst/>
              <a:ahLst/>
              <a:cxnLst/>
              <a:rect r="r" b="b" t="t" l="l"/>
              <a:pathLst>
                <a:path h="694055" w="2972562">
                  <a:moveTo>
                    <a:pt x="2972435" y="347091"/>
                  </a:moveTo>
                  <a:cubicBezTo>
                    <a:pt x="2972435" y="155321"/>
                    <a:pt x="2816987" y="0"/>
                    <a:pt x="2625344" y="0"/>
                  </a:cubicBezTo>
                  <a:lnTo>
                    <a:pt x="347091" y="0"/>
                  </a:lnTo>
                  <a:cubicBezTo>
                    <a:pt x="155321" y="0"/>
                    <a:pt x="0" y="155321"/>
                    <a:pt x="0" y="347091"/>
                  </a:cubicBezTo>
                  <a:cubicBezTo>
                    <a:pt x="0" y="538861"/>
                    <a:pt x="155321" y="694055"/>
                    <a:pt x="347091" y="694055"/>
                  </a:cubicBezTo>
                  <a:lnTo>
                    <a:pt x="2625471" y="694055"/>
                  </a:lnTo>
                  <a:cubicBezTo>
                    <a:pt x="2817114" y="694055"/>
                    <a:pt x="2972562" y="538734"/>
                    <a:pt x="2972562" y="346964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377597" y="3015753"/>
            <a:ext cx="1216216" cy="121621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34991" y="5139759"/>
            <a:ext cx="1177954" cy="11779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42955" y="7492024"/>
            <a:ext cx="1189381" cy="1189108"/>
            <a:chOff x="0" y="0"/>
            <a:chExt cx="812987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987" cy="812800"/>
            </a:xfrm>
            <a:custGeom>
              <a:avLst/>
              <a:gdLst/>
              <a:ahLst/>
              <a:cxnLst/>
              <a:rect r="r" b="b" t="t" l="l"/>
              <a:pathLst>
                <a:path h="812800" w="812987">
                  <a:moveTo>
                    <a:pt x="406493" y="0"/>
                  </a:moveTo>
                  <a:cubicBezTo>
                    <a:pt x="181993" y="0"/>
                    <a:pt x="0" y="181951"/>
                    <a:pt x="0" y="406400"/>
                  </a:cubicBezTo>
                  <a:cubicBezTo>
                    <a:pt x="0" y="630849"/>
                    <a:pt x="181993" y="812800"/>
                    <a:pt x="406493" y="812800"/>
                  </a:cubicBezTo>
                  <a:cubicBezTo>
                    <a:pt x="630994" y="812800"/>
                    <a:pt x="812987" y="630849"/>
                    <a:pt x="812987" y="406400"/>
                  </a:cubicBezTo>
                  <a:cubicBezTo>
                    <a:pt x="812987" y="181951"/>
                    <a:pt x="630994" y="0"/>
                    <a:pt x="4064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18" y="-47625"/>
              <a:ext cx="660552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542955" y="3258210"/>
            <a:ext cx="875489" cy="720090"/>
          </a:xfrm>
          <a:custGeom>
            <a:avLst/>
            <a:gdLst/>
            <a:ahLst/>
            <a:cxnLst/>
            <a:rect r="r" b="b" t="t" l="l"/>
            <a:pathLst>
              <a:path h="720090" w="875489">
                <a:moveTo>
                  <a:pt x="0" y="0"/>
                </a:moveTo>
                <a:lnTo>
                  <a:pt x="875489" y="0"/>
                </a:lnTo>
                <a:lnTo>
                  <a:pt x="875489" y="720090"/>
                </a:lnTo>
                <a:lnTo>
                  <a:pt x="0" y="720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623964" y="5215959"/>
            <a:ext cx="838922" cy="1053591"/>
          </a:xfrm>
          <a:custGeom>
            <a:avLst/>
            <a:gdLst/>
            <a:ahLst/>
            <a:cxnLst/>
            <a:rect r="r" b="b" t="t" l="l"/>
            <a:pathLst>
              <a:path h="1053591" w="838922">
                <a:moveTo>
                  <a:pt x="0" y="0"/>
                </a:moveTo>
                <a:lnTo>
                  <a:pt x="838922" y="0"/>
                </a:lnTo>
                <a:lnTo>
                  <a:pt x="838922" y="1053591"/>
                </a:lnTo>
                <a:lnTo>
                  <a:pt x="0" y="1053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772948" y="7670263"/>
            <a:ext cx="781013" cy="781013"/>
          </a:xfrm>
          <a:custGeom>
            <a:avLst/>
            <a:gdLst/>
            <a:ahLst/>
            <a:cxnLst/>
            <a:rect r="r" b="b" t="t" l="l"/>
            <a:pathLst>
              <a:path h="781013" w="781013">
                <a:moveTo>
                  <a:pt x="0" y="0"/>
                </a:moveTo>
                <a:lnTo>
                  <a:pt x="781012" y="0"/>
                </a:lnTo>
                <a:lnTo>
                  <a:pt x="781012" y="781012"/>
                </a:lnTo>
                <a:lnTo>
                  <a:pt x="0" y="781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11729038" y="5219164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2301290" y="5190790"/>
            <a:ext cx="890234" cy="24488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3191505" y="5139759"/>
            <a:ext cx="99331" cy="99331"/>
            <a:chOff x="0" y="0"/>
            <a:chExt cx="127854" cy="1278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39" id="39"/>
          <p:cNvSpPr/>
          <p:nvPr/>
        </p:nvSpPr>
        <p:spPr>
          <a:xfrm flipV="true">
            <a:off x="11739995" y="7493182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2312247" y="7464808"/>
            <a:ext cx="890234" cy="24488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3202461" y="7413777"/>
            <a:ext cx="99331" cy="99331"/>
            <a:chOff x="0" y="0"/>
            <a:chExt cx="127854" cy="1278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545791" y="2902322"/>
            <a:ext cx="9260307" cy="5741390"/>
          </a:xfrm>
          <a:custGeom>
            <a:avLst/>
            <a:gdLst/>
            <a:ahLst/>
            <a:cxnLst/>
            <a:rect r="r" b="b" t="t" l="l"/>
            <a:pathLst>
              <a:path h="5741390" w="9260307">
                <a:moveTo>
                  <a:pt x="0" y="0"/>
                </a:moveTo>
                <a:lnTo>
                  <a:pt x="9260306" y="0"/>
                </a:lnTo>
                <a:lnTo>
                  <a:pt x="9260306" y="5741391"/>
                </a:lnTo>
                <a:lnTo>
                  <a:pt x="0" y="5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506156" y="6995030"/>
            <a:ext cx="20464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代码维护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99270" y="3191601"/>
            <a:ext cx="3652893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使用python+kui后端框架编写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06156" y="2654672"/>
            <a:ext cx="204642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前端框架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08946" y="1019175"/>
            <a:ext cx="407011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后端工作环境展示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380039" y="1705268"/>
            <a:ext cx="352792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Front-end work summary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06156" y="4892109"/>
            <a:ext cx="204642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数据库选择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99270" y="5482785"/>
            <a:ext cx="3652893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使用mysql+docker容器进行管理，方便迁移数据以及环境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14716" y="7789784"/>
            <a:ext cx="3652893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使用Kui的视图管理创建路由，使用Pymysql管理数据库，扩展简单、维护方便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54613" y="2539001"/>
            <a:ext cx="2378774" cy="584743"/>
            <a:chOff x="0" y="0"/>
            <a:chExt cx="626508" cy="1540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6508" cy="154006"/>
            </a:xfrm>
            <a:custGeom>
              <a:avLst/>
              <a:gdLst/>
              <a:ahLst/>
              <a:cxnLst/>
              <a:rect r="r" b="b" t="t" l="l"/>
              <a:pathLst>
                <a:path h="154006" w="626508">
                  <a:moveTo>
                    <a:pt x="35800" y="0"/>
                  </a:moveTo>
                  <a:lnTo>
                    <a:pt x="590708" y="0"/>
                  </a:lnTo>
                  <a:cubicBezTo>
                    <a:pt x="610480" y="0"/>
                    <a:pt x="626508" y="16028"/>
                    <a:pt x="626508" y="35800"/>
                  </a:cubicBezTo>
                  <a:lnTo>
                    <a:pt x="626508" y="118206"/>
                  </a:lnTo>
                  <a:cubicBezTo>
                    <a:pt x="626508" y="127701"/>
                    <a:pt x="622737" y="136807"/>
                    <a:pt x="616023" y="143521"/>
                  </a:cubicBezTo>
                  <a:cubicBezTo>
                    <a:pt x="609309" y="150235"/>
                    <a:pt x="600203" y="154006"/>
                    <a:pt x="590708" y="154006"/>
                  </a:cubicBezTo>
                  <a:lnTo>
                    <a:pt x="35800" y="154006"/>
                  </a:lnTo>
                  <a:cubicBezTo>
                    <a:pt x="26306" y="154006"/>
                    <a:pt x="17200" y="150235"/>
                    <a:pt x="10486" y="143521"/>
                  </a:cubicBezTo>
                  <a:cubicBezTo>
                    <a:pt x="3772" y="136807"/>
                    <a:pt x="0" y="127701"/>
                    <a:pt x="0" y="118206"/>
                  </a:cubicBezTo>
                  <a:lnTo>
                    <a:pt x="0" y="35800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626508" cy="2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939083" y="4012575"/>
            <a:ext cx="840983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界面展示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54148" y="1487100"/>
            <a:ext cx="1379702" cy="15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肆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8717" y="3495219"/>
            <a:ext cx="42905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Interface Display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39077" y="5536509"/>
            <a:ext cx="840984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网上书店管理系统主要页面与主要业务功能的简单展示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07278" y="7456217"/>
            <a:ext cx="4473444" cy="563880"/>
            <a:chOff x="0" y="0"/>
            <a:chExt cx="5964592" cy="751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64555" cy="751840"/>
            </a:xfrm>
            <a:custGeom>
              <a:avLst/>
              <a:gdLst/>
              <a:ahLst/>
              <a:cxnLst/>
              <a:rect r="r" b="b" t="t" l="l"/>
              <a:pathLst>
                <a:path h="751840" w="5964555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98717" y="7428103"/>
            <a:ext cx="4290565" cy="55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PART FOUR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name="Freeform 3" id="3"/>
            <p:cNvSpPr/>
            <p:nvPr/>
          </p:nvSpPr>
          <p:spPr>
            <a:xfrm flipH="false" flipV="false"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r="r" b="b" t="t" l="l"/>
              <a:pathLst>
                <a:path h="10936112" w="8698766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r="r" b="b" t="t" l="l"/>
              <a:pathLst>
                <a:path h="10778443" w="12389015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r="r" b="b" t="t" l="l"/>
              <a:pathLst>
                <a:path h="7391617" w="13870118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1789">
            <a:off x="-4764" y="3983355"/>
            <a:ext cx="18297527" cy="0"/>
          </a:xfrm>
          <a:prstGeom prst="line">
            <a:avLst/>
          </a:prstGeom>
          <a:ln cap="rnd" w="28575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285726" y="5120640"/>
            <a:ext cx="282853" cy="243840"/>
            <a:chOff x="0" y="0"/>
            <a:chExt cx="377138" cy="3251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" cy="325120"/>
            </a:xfrm>
            <a:custGeom>
              <a:avLst/>
              <a:gdLst/>
              <a:ahLst/>
              <a:cxnLst/>
              <a:rect r="r" b="b" t="t" l="l"/>
              <a:pathLst>
                <a:path h="325120" w="377190">
                  <a:moveTo>
                    <a:pt x="0" y="0"/>
                  </a:moveTo>
                  <a:lnTo>
                    <a:pt x="188595" y="325120"/>
                  </a:lnTo>
                  <a:lnTo>
                    <a:pt x="377190" y="0"/>
                  </a:lnTo>
                  <a:close/>
                </a:path>
              </a:pathLst>
            </a:custGeom>
            <a:solidFill>
              <a:srgbClr val="C6D4E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47172" y="5120640"/>
            <a:ext cx="282853" cy="243840"/>
            <a:chOff x="0" y="0"/>
            <a:chExt cx="377138" cy="325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190" cy="325120"/>
            </a:xfrm>
            <a:custGeom>
              <a:avLst/>
              <a:gdLst/>
              <a:ahLst/>
              <a:cxnLst/>
              <a:rect r="r" b="b" t="t" l="l"/>
              <a:pathLst>
                <a:path h="325120" w="377190">
                  <a:moveTo>
                    <a:pt x="0" y="0"/>
                  </a:moveTo>
                  <a:lnTo>
                    <a:pt x="188595" y="325120"/>
                  </a:lnTo>
                  <a:lnTo>
                    <a:pt x="377190" y="0"/>
                  </a:lnTo>
                  <a:close/>
                </a:path>
              </a:pathLst>
            </a:custGeom>
            <a:solidFill>
              <a:srgbClr val="C6D4E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name="Freeform 12" id="12"/>
            <p:cNvSpPr/>
            <p:nvPr/>
          </p:nvSpPr>
          <p:spPr>
            <a:xfrm flipH="false" flipV="false"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r="r" b="b" t="t" l="l"/>
              <a:pathLst>
                <a:path h="8494392" w="9446961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r="r" b="b" t="t" l="l"/>
              <a:pathLst>
                <a:path h="8164915" w="8557116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r="r" b="b" t="t" l="l"/>
              <a:pathLst>
                <a:path h="7162128" w="13439491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08186" y="5120640"/>
            <a:ext cx="282854" cy="243840"/>
            <a:chOff x="0" y="0"/>
            <a:chExt cx="377138" cy="3251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7190" cy="325120"/>
            </a:xfrm>
            <a:custGeom>
              <a:avLst/>
              <a:gdLst/>
              <a:ahLst/>
              <a:cxnLst/>
              <a:rect r="r" b="b" t="t" l="l"/>
              <a:pathLst>
                <a:path h="325120" w="377190">
                  <a:moveTo>
                    <a:pt x="0" y="0"/>
                  </a:moveTo>
                  <a:lnTo>
                    <a:pt x="188595" y="325120"/>
                  </a:lnTo>
                  <a:lnTo>
                    <a:pt x="377190" y="0"/>
                  </a:lnTo>
                  <a:close/>
                </a:path>
              </a:pathLst>
            </a:custGeom>
            <a:solidFill>
              <a:srgbClr val="C6D4E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720032" y="5113441"/>
            <a:ext cx="282854" cy="243840"/>
            <a:chOff x="0" y="0"/>
            <a:chExt cx="377138" cy="3251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7190" cy="325120"/>
            </a:xfrm>
            <a:custGeom>
              <a:avLst/>
              <a:gdLst/>
              <a:ahLst/>
              <a:cxnLst/>
              <a:rect r="r" b="b" t="t" l="l"/>
              <a:pathLst>
                <a:path h="325120" w="377190">
                  <a:moveTo>
                    <a:pt x="0" y="0"/>
                  </a:moveTo>
                  <a:lnTo>
                    <a:pt x="188595" y="325120"/>
                  </a:lnTo>
                  <a:lnTo>
                    <a:pt x="377190" y="0"/>
                  </a:lnTo>
                  <a:close/>
                </a:path>
              </a:pathLst>
            </a:custGeom>
            <a:solidFill>
              <a:srgbClr val="C6D4E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938701" y="3336735"/>
            <a:ext cx="897366" cy="1408553"/>
          </a:xfrm>
          <a:custGeom>
            <a:avLst/>
            <a:gdLst/>
            <a:ahLst/>
            <a:cxnLst/>
            <a:rect r="r" b="b" t="t" l="l"/>
            <a:pathLst>
              <a:path h="1408553" w="897366">
                <a:moveTo>
                  <a:pt x="0" y="0"/>
                </a:moveTo>
                <a:lnTo>
                  <a:pt x="897366" y="0"/>
                </a:lnTo>
                <a:lnTo>
                  <a:pt x="897366" y="1408553"/>
                </a:lnTo>
                <a:lnTo>
                  <a:pt x="0" y="140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59539" y="3336735"/>
            <a:ext cx="970072" cy="1359914"/>
          </a:xfrm>
          <a:custGeom>
            <a:avLst/>
            <a:gdLst/>
            <a:ahLst/>
            <a:cxnLst/>
            <a:rect r="r" b="b" t="t" l="l"/>
            <a:pathLst>
              <a:path h="1359914" w="970072">
                <a:moveTo>
                  <a:pt x="0" y="0"/>
                </a:moveTo>
                <a:lnTo>
                  <a:pt x="970072" y="0"/>
                </a:lnTo>
                <a:lnTo>
                  <a:pt x="970072" y="1359915"/>
                </a:lnTo>
                <a:lnTo>
                  <a:pt x="0" y="13599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06029" y="3582654"/>
            <a:ext cx="1400106" cy="1018577"/>
          </a:xfrm>
          <a:custGeom>
            <a:avLst/>
            <a:gdLst/>
            <a:ahLst/>
            <a:cxnLst/>
            <a:rect r="r" b="b" t="t" l="l"/>
            <a:pathLst>
              <a:path h="1018577" w="1400106">
                <a:moveTo>
                  <a:pt x="0" y="0"/>
                </a:moveTo>
                <a:lnTo>
                  <a:pt x="1400106" y="0"/>
                </a:lnTo>
                <a:lnTo>
                  <a:pt x="1400106" y="1018577"/>
                </a:lnTo>
                <a:lnTo>
                  <a:pt x="0" y="1018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273487" y="3582654"/>
            <a:ext cx="1174717" cy="1018577"/>
          </a:xfrm>
          <a:custGeom>
            <a:avLst/>
            <a:gdLst/>
            <a:ahLst/>
            <a:cxnLst/>
            <a:rect r="r" b="b" t="t" l="l"/>
            <a:pathLst>
              <a:path h="1018577" w="1174717">
                <a:moveTo>
                  <a:pt x="0" y="0"/>
                </a:moveTo>
                <a:lnTo>
                  <a:pt x="1174717" y="0"/>
                </a:lnTo>
                <a:lnTo>
                  <a:pt x="1174717" y="1018577"/>
                </a:lnTo>
                <a:lnTo>
                  <a:pt x="0" y="10185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054384" y="5143500"/>
            <a:ext cx="3612923" cy="3658313"/>
            <a:chOff x="0" y="0"/>
            <a:chExt cx="951552" cy="9635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424015" y="5143500"/>
            <a:ext cx="3612923" cy="3658313"/>
            <a:chOff x="0" y="0"/>
            <a:chExt cx="951552" cy="9635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36964" y="5143500"/>
            <a:ext cx="3612923" cy="3658313"/>
            <a:chOff x="0" y="0"/>
            <a:chExt cx="951552" cy="96350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06595" y="5143500"/>
            <a:ext cx="3612923" cy="3658313"/>
            <a:chOff x="0" y="0"/>
            <a:chExt cx="951552" cy="96350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606595" y="2355614"/>
            <a:ext cx="14838907" cy="7143507"/>
          </a:xfrm>
          <a:custGeom>
            <a:avLst/>
            <a:gdLst/>
            <a:ahLst/>
            <a:cxnLst/>
            <a:rect r="r" b="b" t="t" l="l"/>
            <a:pathLst>
              <a:path h="7143507" w="14838907">
                <a:moveTo>
                  <a:pt x="0" y="0"/>
                </a:moveTo>
                <a:lnTo>
                  <a:pt x="14838907" y="0"/>
                </a:lnTo>
                <a:lnTo>
                  <a:pt x="14838907" y="7143507"/>
                </a:lnTo>
                <a:lnTo>
                  <a:pt x="0" y="71435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380039" y="1019175"/>
            <a:ext cx="352792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界面展示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80039" y="1705268"/>
            <a:ext cx="352792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Interface Display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5532">
            <a:off x="10352808" y="5210619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4142816" y="3809500"/>
            <a:ext cx="8290368" cy="7910393"/>
          </a:xfrm>
          <a:custGeom>
            <a:avLst/>
            <a:gdLst/>
            <a:ahLst/>
            <a:cxnLst/>
            <a:rect r="r" b="b" t="t" l="l"/>
            <a:pathLst>
              <a:path h="7910393" w="8290368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38561">
            <a:off x="8418772" y="7182315"/>
            <a:ext cx="13020546" cy="6938866"/>
          </a:xfrm>
          <a:custGeom>
            <a:avLst/>
            <a:gdLst/>
            <a:ahLst/>
            <a:cxnLst/>
            <a:rect r="r" b="b" t="t" l="l"/>
            <a:pathLst>
              <a:path h="6938866" w="1302054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011514">
            <a:off x="-2677658" y="-3897802"/>
            <a:ext cx="7412715" cy="9319286"/>
          </a:xfrm>
          <a:custGeom>
            <a:avLst/>
            <a:gdLst/>
            <a:ahLst/>
            <a:cxnLst/>
            <a:rect r="r" b="b" t="t" l="l"/>
            <a:pathLst>
              <a:path h="9319286" w="7412715">
                <a:moveTo>
                  <a:pt x="0" y="0"/>
                </a:moveTo>
                <a:lnTo>
                  <a:pt x="7412716" y="0"/>
                </a:lnTo>
                <a:lnTo>
                  <a:pt x="7412716" y="9319285"/>
                </a:lnTo>
                <a:lnTo>
                  <a:pt x="0" y="9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0732">
            <a:off x="-3125667" y="-2455204"/>
            <a:ext cx="10557387" cy="9184927"/>
          </a:xfrm>
          <a:custGeom>
            <a:avLst/>
            <a:gdLst/>
            <a:ahLst/>
            <a:cxnLst/>
            <a:rect r="r" b="b" t="t" l="l"/>
            <a:pathLst>
              <a:path h="9184927" w="10557387">
                <a:moveTo>
                  <a:pt x="0" y="0"/>
                </a:moveTo>
                <a:lnTo>
                  <a:pt x="10557388" y="0"/>
                </a:lnTo>
                <a:lnTo>
                  <a:pt x="10557388" y="9184926"/>
                </a:lnTo>
                <a:lnTo>
                  <a:pt x="0" y="9184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355905">
            <a:off x="-5047772" y="-3718818"/>
            <a:ext cx="11819519" cy="6298819"/>
          </a:xfrm>
          <a:custGeom>
            <a:avLst/>
            <a:gdLst/>
            <a:ahLst/>
            <a:cxnLst/>
            <a:rect r="r" b="b" t="t" l="l"/>
            <a:pathLst>
              <a:path h="6298819" w="11819519">
                <a:moveTo>
                  <a:pt x="0" y="0"/>
                </a:moveTo>
                <a:lnTo>
                  <a:pt x="11819520" y="0"/>
                </a:lnTo>
                <a:lnTo>
                  <a:pt x="11819520" y="6298819"/>
                </a:lnTo>
                <a:lnTo>
                  <a:pt x="0" y="629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59313" y="3360453"/>
            <a:ext cx="9969372" cy="160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104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感谢您の聆听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30666" y="2439903"/>
            <a:ext cx="6797974" cy="70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8"/>
              </a:lnSpc>
            </a:pPr>
            <a:r>
              <a:rPr lang="en-US" sz="454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EXP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77556" y="5336105"/>
            <a:ext cx="699978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数据库实验汇报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59313" y="6614838"/>
            <a:ext cx="4623852" cy="581872"/>
            <a:chOff x="0" y="0"/>
            <a:chExt cx="5974503" cy="751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74503" cy="751840"/>
            </a:xfrm>
            <a:custGeom>
              <a:avLst/>
              <a:gdLst/>
              <a:ahLst/>
              <a:cxnLst/>
              <a:rect r="r" b="b" t="t" l="l"/>
              <a:pathLst>
                <a:path h="751840" w="5974503">
                  <a:moveTo>
                    <a:pt x="0" y="375920"/>
                  </a:moveTo>
                  <a:cubicBezTo>
                    <a:pt x="0" y="168275"/>
                    <a:pt x="203606" y="0"/>
                    <a:pt x="454849" y="0"/>
                  </a:cubicBezTo>
                  <a:lnTo>
                    <a:pt x="5519654" y="0"/>
                  </a:lnTo>
                  <a:cubicBezTo>
                    <a:pt x="5770897" y="0"/>
                    <a:pt x="5974503" y="168275"/>
                    <a:pt x="5974503" y="375920"/>
                  </a:cubicBezTo>
                  <a:cubicBezTo>
                    <a:pt x="5974503" y="583565"/>
                    <a:pt x="5770897" y="751840"/>
                    <a:pt x="5519654" y="751840"/>
                  </a:cubicBezTo>
                  <a:lnTo>
                    <a:pt x="454849" y="751840"/>
                  </a:lnTo>
                  <a:cubicBezTo>
                    <a:pt x="203606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4159313" y="5991824"/>
            <a:ext cx="6492240" cy="0"/>
          </a:xfrm>
          <a:prstGeom prst="line">
            <a:avLst/>
          </a:prstGeom>
          <a:ln cap="flat" w="19050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423923" y="6682491"/>
            <a:ext cx="39874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汇报人：程一帆 胡鹏飞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24572" y="3194996"/>
            <a:ext cx="3838857" cy="335751"/>
            <a:chOff x="0" y="0"/>
            <a:chExt cx="5118476" cy="4476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18481" cy="447802"/>
            </a:xfrm>
            <a:custGeom>
              <a:avLst/>
              <a:gdLst/>
              <a:ahLst/>
              <a:cxnLst/>
              <a:rect r="r" b="b" t="t" l="l"/>
              <a:pathLst>
                <a:path h="447802" w="5118481">
                  <a:moveTo>
                    <a:pt x="0" y="74676"/>
                  </a:moveTo>
                  <a:cubicBezTo>
                    <a:pt x="0" y="33401"/>
                    <a:pt x="33401" y="0"/>
                    <a:pt x="74676" y="0"/>
                  </a:cubicBezTo>
                  <a:lnTo>
                    <a:pt x="5043805" y="0"/>
                  </a:lnTo>
                  <a:cubicBezTo>
                    <a:pt x="5084953" y="0"/>
                    <a:pt x="5118481" y="33401"/>
                    <a:pt x="5118481" y="74676"/>
                  </a:cubicBezTo>
                  <a:lnTo>
                    <a:pt x="5118481" y="373126"/>
                  </a:lnTo>
                  <a:cubicBezTo>
                    <a:pt x="5118481" y="414274"/>
                    <a:pt x="5085080" y="447802"/>
                    <a:pt x="5043805" y="447802"/>
                  </a:cubicBezTo>
                  <a:lnTo>
                    <a:pt x="74676" y="447802"/>
                  </a:lnTo>
                  <a:cubicBezTo>
                    <a:pt x="33401" y="447675"/>
                    <a:pt x="0" y="414274"/>
                    <a:pt x="0" y="37299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757160" y="1599527"/>
            <a:ext cx="2773680" cy="122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目录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41573" y="4630831"/>
            <a:ext cx="429056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需求分析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41573" y="5233966"/>
            <a:ext cx="429056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Requirements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6840" y="4581388"/>
            <a:ext cx="131376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41573" y="6564526"/>
            <a:ext cx="480242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E-R图与数据库设计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1573" y="7167661"/>
            <a:ext cx="429056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Database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96840" y="6505558"/>
            <a:ext cx="131377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0226" y="2878456"/>
            <a:ext cx="3227547" cy="55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CONTENTS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88736" y="4630831"/>
            <a:ext cx="429056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前后端展示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88736" y="5233966"/>
            <a:ext cx="429056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Ends 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4004" y="4571863"/>
            <a:ext cx="131377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88736" y="6564526"/>
            <a:ext cx="429056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界面展示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88736" y="7167661"/>
            <a:ext cx="364145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Interface Display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4004" y="6505558"/>
            <a:ext cx="131377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54613" y="2539001"/>
            <a:ext cx="2378774" cy="584743"/>
            <a:chOff x="0" y="0"/>
            <a:chExt cx="626508" cy="1540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6508" cy="154006"/>
            </a:xfrm>
            <a:custGeom>
              <a:avLst/>
              <a:gdLst/>
              <a:ahLst/>
              <a:cxnLst/>
              <a:rect r="r" b="b" t="t" l="l"/>
              <a:pathLst>
                <a:path h="154006" w="626508">
                  <a:moveTo>
                    <a:pt x="35800" y="0"/>
                  </a:moveTo>
                  <a:lnTo>
                    <a:pt x="590708" y="0"/>
                  </a:lnTo>
                  <a:cubicBezTo>
                    <a:pt x="610480" y="0"/>
                    <a:pt x="626508" y="16028"/>
                    <a:pt x="626508" y="35800"/>
                  </a:cubicBezTo>
                  <a:lnTo>
                    <a:pt x="626508" y="118206"/>
                  </a:lnTo>
                  <a:cubicBezTo>
                    <a:pt x="626508" y="127701"/>
                    <a:pt x="622737" y="136807"/>
                    <a:pt x="616023" y="143521"/>
                  </a:cubicBezTo>
                  <a:cubicBezTo>
                    <a:pt x="609309" y="150235"/>
                    <a:pt x="600203" y="154006"/>
                    <a:pt x="590708" y="154006"/>
                  </a:cubicBezTo>
                  <a:lnTo>
                    <a:pt x="35800" y="154006"/>
                  </a:lnTo>
                  <a:cubicBezTo>
                    <a:pt x="26306" y="154006"/>
                    <a:pt x="17200" y="150235"/>
                    <a:pt x="10486" y="143521"/>
                  </a:cubicBezTo>
                  <a:cubicBezTo>
                    <a:pt x="3772" y="136807"/>
                    <a:pt x="0" y="127701"/>
                    <a:pt x="0" y="118206"/>
                  </a:cubicBezTo>
                  <a:lnTo>
                    <a:pt x="0" y="35800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626508" cy="2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39083" y="4012575"/>
            <a:ext cx="840983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需求分析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54148" y="1487100"/>
            <a:ext cx="1379702" cy="15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98717" y="3495219"/>
            <a:ext cx="42905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Requirements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1574" y="5527050"/>
            <a:ext cx="7847343" cy="155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195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本系统需要建立一个完整的网上书店管理平台，供商家进行图书信息、库存、采购、客户、订单等全方位的管理，供用户进行书籍的选购。通过信息化手段，提高书店运营效率，降低管理成本，为顾客提供便捷的网上购书体验。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name="Freeform 14" id="14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907278" y="7456217"/>
            <a:ext cx="4473444" cy="563880"/>
            <a:chOff x="0" y="0"/>
            <a:chExt cx="5964592" cy="751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64555" cy="751840"/>
            </a:xfrm>
            <a:custGeom>
              <a:avLst/>
              <a:gdLst/>
              <a:ahLst/>
              <a:cxnLst/>
              <a:rect r="r" b="b" t="t" l="l"/>
              <a:pathLst>
                <a:path h="751840" w="5964555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724568" y="7428103"/>
            <a:ext cx="2838864" cy="55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PART ONE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83281" y="-6812537"/>
            <a:ext cx="12721597" cy="13928086"/>
            <a:chOff x="0" y="0"/>
            <a:chExt cx="16962130" cy="18570781"/>
          </a:xfrm>
        </p:grpSpPr>
        <p:sp>
          <p:nvSpPr>
            <p:cNvPr name="Freeform 3" id="3"/>
            <p:cNvSpPr/>
            <p:nvPr/>
          </p:nvSpPr>
          <p:spPr>
            <a:xfrm flipH="false" flipV="false"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r="r" b="b" t="t" l="l"/>
              <a:pathLst>
                <a:path h="10936112" w="8698766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r="r" b="b" t="t" l="l"/>
              <a:pathLst>
                <a:path h="10778443" w="12389015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r="r" b="b" t="t" l="l"/>
              <a:pathLst>
                <a:path h="7391617" w="13870118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51364" y="4022411"/>
            <a:ext cx="12740111" cy="11271347"/>
            <a:chOff x="0" y="0"/>
            <a:chExt cx="16986814" cy="15028463"/>
          </a:xfrm>
        </p:grpSpPr>
        <p:sp>
          <p:nvSpPr>
            <p:cNvPr name="Freeform 7" id="7"/>
            <p:cNvSpPr/>
            <p:nvPr/>
          </p:nvSpPr>
          <p:spPr>
            <a:xfrm flipH="false" flipV="false"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r="r" b="b" t="t" l="l"/>
              <a:pathLst>
                <a:path h="8494392" w="9446961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r="r" b="b" t="t" l="l"/>
              <a:pathLst>
                <a:path h="8164915" w="8557116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r="r" b="b" t="t" l="l"/>
              <a:pathLst>
                <a:path h="7162128" w="13439491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1" y="3579220"/>
            <a:ext cx="3612923" cy="3990320"/>
            <a:chOff x="0" y="0"/>
            <a:chExt cx="951552" cy="10509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1552" cy="1050949"/>
            </a:xfrm>
            <a:custGeom>
              <a:avLst/>
              <a:gdLst/>
              <a:ahLst/>
              <a:cxnLst/>
              <a:rect r="r" b="b" t="t" l="l"/>
              <a:pathLst>
                <a:path h="1050949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56701" y="3579220"/>
            <a:ext cx="3612923" cy="3990320"/>
            <a:chOff x="0" y="0"/>
            <a:chExt cx="951552" cy="10509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1552" cy="1050949"/>
            </a:xfrm>
            <a:custGeom>
              <a:avLst/>
              <a:gdLst/>
              <a:ahLst/>
              <a:cxnLst/>
              <a:rect r="r" b="b" t="t" l="l"/>
              <a:pathLst>
                <a:path h="1050949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982378"/>
                  </a:lnTo>
                  <a:cubicBezTo>
                    <a:pt x="951552" y="1000564"/>
                    <a:pt x="944327" y="1018005"/>
                    <a:pt x="931468" y="1030865"/>
                  </a:cubicBezTo>
                  <a:cubicBezTo>
                    <a:pt x="918608" y="1043724"/>
                    <a:pt x="901167" y="1050949"/>
                    <a:pt x="882981" y="1050949"/>
                  </a:cubicBezTo>
                  <a:lnTo>
                    <a:pt x="68571" y="1050949"/>
                  </a:lnTo>
                  <a:cubicBezTo>
                    <a:pt x="50385" y="1050949"/>
                    <a:pt x="32943" y="1043724"/>
                    <a:pt x="20084" y="1030865"/>
                  </a:cubicBezTo>
                  <a:cubicBezTo>
                    <a:pt x="7224" y="1018005"/>
                    <a:pt x="0" y="1000564"/>
                    <a:pt x="0" y="982378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951552" cy="1174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49593" y="4631384"/>
            <a:ext cx="3131820" cy="3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商户可在系统中对图书信息、库存、采购、客户、订单等进行全方位的管理，观察其详细信息与当前状态，以掌握书店的运营情况与经营策略。</a:t>
            </a: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97253" y="4631384"/>
            <a:ext cx="313182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商户可以进行全局搜索，根据ID检索书籍信息、用户信息、订单信息及供应商信息，亦可以搜索特定用户的历史订单信息。</a:t>
            </a: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72406" y="4631384"/>
            <a:ext cx="313182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商户能够进行新书，新用户，新供应商信息的增补，处理用户订单，修改用户信息，一键生成缺书记录，根据采购单状态做出动态调整。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2099" y="4631384"/>
            <a:ext cx="313182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用户可以在书籍浏览页进行群书的翻阅，可以查看书籍详情，根据余额情况与信用等级进行下单，同时可以查看自己的个人信息。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9593" y="4003361"/>
            <a:ext cx="313182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项目管理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12139" y="4003361"/>
            <a:ext cx="250204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查询与搜索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85941" y="4003361"/>
            <a:ext cx="270873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业务处理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35634" y="4003361"/>
            <a:ext cx="27047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浏览与购书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380039" y="1019175"/>
            <a:ext cx="352792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需求分析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80039" y="1705268"/>
            <a:ext cx="352792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Requirements Analysis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028700" y="3274420"/>
            <a:ext cx="11400373" cy="0"/>
          </a:xfrm>
          <a:prstGeom prst="line">
            <a:avLst/>
          </a:prstGeom>
          <a:ln cap="flat" w="38100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422099" y="3274420"/>
            <a:ext cx="3131820" cy="0"/>
          </a:xfrm>
          <a:prstGeom prst="line">
            <a:avLst/>
          </a:prstGeom>
          <a:ln cap="flat" w="38100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385941" y="2050814"/>
            <a:ext cx="2649730" cy="109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8"/>
              </a:lnSpc>
              <a:spcBef>
                <a:spcPct val="0"/>
              </a:spcBef>
            </a:pPr>
            <a:r>
              <a:rPr lang="en-US" sz="5216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面向商户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83317" y="2150634"/>
            <a:ext cx="2409385" cy="99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7"/>
              </a:lnSpc>
              <a:spcBef>
                <a:spcPct val="0"/>
              </a:spcBef>
            </a:pPr>
            <a:r>
              <a:rPr lang="en-US" sz="4742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面向用户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54613" y="2539001"/>
            <a:ext cx="2378774" cy="584743"/>
            <a:chOff x="0" y="0"/>
            <a:chExt cx="626508" cy="1540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6508" cy="154006"/>
            </a:xfrm>
            <a:custGeom>
              <a:avLst/>
              <a:gdLst/>
              <a:ahLst/>
              <a:cxnLst/>
              <a:rect r="r" b="b" t="t" l="l"/>
              <a:pathLst>
                <a:path h="154006" w="626508">
                  <a:moveTo>
                    <a:pt x="35800" y="0"/>
                  </a:moveTo>
                  <a:lnTo>
                    <a:pt x="590708" y="0"/>
                  </a:lnTo>
                  <a:cubicBezTo>
                    <a:pt x="610480" y="0"/>
                    <a:pt x="626508" y="16028"/>
                    <a:pt x="626508" y="35800"/>
                  </a:cubicBezTo>
                  <a:lnTo>
                    <a:pt x="626508" y="118206"/>
                  </a:lnTo>
                  <a:cubicBezTo>
                    <a:pt x="626508" y="127701"/>
                    <a:pt x="622737" y="136807"/>
                    <a:pt x="616023" y="143521"/>
                  </a:cubicBezTo>
                  <a:cubicBezTo>
                    <a:pt x="609309" y="150235"/>
                    <a:pt x="600203" y="154006"/>
                    <a:pt x="590708" y="154006"/>
                  </a:cubicBezTo>
                  <a:lnTo>
                    <a:pt x="35800" y="154006"/>
                  </a:lnTo>
                  <a:cubicBezTo>
                    <a:pt x="26306" y="154006"/>
                    <a:pt x="17200" y="150235"/>
                    <a:pt x="10486" y="143521"/>
                  </a:cubicBezTo>
                  <a:cubicBezTo>
                    <a:pt x="3772" y="136807"/>
                    <a:pt x="0" y="127701"/>
                    <a:pt x="0" y="118206"/>
                  </a:cubicBezTo>
                  <a:lnTo>
                    <a:pt x="0" y="35800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626508" cy="2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28713" y="4130077"/>
            <a:ext cx="943056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E-R图与数据库设计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54148" y="1487100"/>
            <a:ext cx="1379702" cy="15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8717" y="3495219"/>
            <a:ext cx="42905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Database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39077" y="5536509"/>
            <a:ext cx="8409840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对数据库设计过程的介绍，包括E-R图的生成和数据库的设计，重点展示触发器逻辑与相应业务中的使用。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07278" y="7456217"/>
            <a:ext cx="4473444" cy="563880"/>
            <a:chOff x="0" y="0"/>
            <a:chExt cx="5964592" cy="751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64555" cy="751840"/>
            </a:xfrm>
            <a:custGeom>
              <a:avLst/>
              <a:gdLst/>
              <a:ahLst/>
              <a:cxnLst/>
              <a:rect r="r" b="b" t="t" l="l"/>
              <a:pathLst>
                <a:path h="751840" w="5964555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724568" y="7428103"/>
            <a:ext cx="2838864" cy="55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PART TWO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name="Freeform 3" id="3"/>
            <p:cNvSpPr/>
            <p:nvPr/>
          </p:nvSpPr>
          <p:spPr>
            <a:xfrm flipH="false" flipV="false"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r="r" b="b" t="t" l="l"/>
              <a:pathLst>
                <a:path h="10936112" w="8698766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r="r" b="b" t="t" l="l"/>
              <a:pathLst>
                <a:path h="10778443" w="12389015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r="r" b="b" t="t" l="l"/>
              <a:pathLst>
                <a:path h="7391617" w="13870118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name="Freeform 7" id="7"/>
            <p:cNvSpPr/>
            <p:nvPr/>
          </p:nvSpPr>
          <p:spPr>
            <a:xfrm flipH="false" flipV="false"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r="r" b="b" t="t" l="l"/>
              <a:pathLst>
                <a:path h="8494392" w="9446961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r="r" b="b" t="t" l="l"/>
              <a:pathLst>
                <a:path h="8164915" w="8557116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r="r" b="b" t="t" l="l"/>
              <a:pathLst>
                <a:path h="7162128" w="13439491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2506" y="3215331"/>
            <a:ext cx="8777178" cy="5831212"/>
            <a:chOff x="0" y="0"/>
            <a:chExt cx="2311685" cy="15357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1685" cy="1535793"/>
            </a:xfrm>
            <a:custGeom>
              <a:avLst/>
              <a:gdLst/>
              <a:ahLst/>
              <a:cxnLst/>
              <a:rect r="r" b="b" t="t" l="l"/>
              <a:pathLst>
                <a:path h="1535793" w="2311685">
                  <a:moveTo>
                    <a:pt x="28226" y="0"/>
                  </a:moveTo>
                  <a:lnTo>
                    <a:pt x="2283459" y="0"/>
                  </a:lnTo>
                  <a:cubicBezTo>
                    <a:pt x="2299048" y="0"/>
                    <a:pt x="2311685" y="12637"/>
                    <a:pt x="2311685" y="28226"/>
                  </a:cubicBezTo>
                  <a:lnTo>
                    <a:pt x="2311685" y="1507567"/>
                  </a:lnTo>
                  <a:cubicBezTo>
                    <a:pt x="2311685" y="1523156"/>
                    <a:pt x="2299048" y="1535793"/>
                    <a:pt x="2283459" y="1535793"/>
                  </a:cubicBezTo>
                  <a:lnTo>
                    <a:pt x="28226" y="1535793"/>
                  </a:lnTo>
                  <a:cubicBezTo>
                    <a:pt x="12637" y="1535793"/>
                    <a:pt x="0" y="1523156"/>
                    <a:pt x="0" y="1507567"/>
                  </a:cubicBezTo>
                  <a:lnTo>
                    <a:pt x="0" y="28226"/>
                  </a:lnTo>
                  <a:cubicBezTo>
                    <a:pt x="0" y="12637"/>
                    <a:pt x="12637" y="0"/>
                    <a:pt x="28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2311685" cy="1659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79143" y="3215331"/>
            <a:ext cx="5177096" cy="5384851"/>
            <a:chOff x="0" y="0"/>
            <a:chExt cx="1363515" cy="14182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3515" cy="1418232"/>
            </a:xfrm>
            <a:custGeom>
              <a:avLst/>
              <a:gdLst/>
              <a:ahLst/>
              <a:cxnLst/>
              <a:rect r="r" b="b" t="t" l="l"/>
              <a:pathLst>
                <a:path h="1418232" w="1363515">
                  <a:moveTo>
                    <a:pt x="47853" y="0"/>
                  </a:moveTo>
                  <a:lnTo>
                    <a:pt x="1315662" y="0"/>
                  </a:lnTo>
                  <a:cubicBezTo>
                    <a:pt x="1342090" y="0"/>
                    <a:pt x="1363515" y="21425"/>
                    <a:pt x="1363515" y="47853"/>
                  </a:cubicBezTo>
                  <a:lnTo>
                    <a:pt x="1363515" y="1370379"/>
                  </a:lnTo>
                  <a:cubicBezTo>
                    <a:pt x="1363515" y="1396808"/>
                    <a:pt x="1342090" y="1418232"/>
                    <a:pt x="1315662" y="1418232"/>
                  </a:cubicBezTo>
                  <a:lnTo>
                    <a:pt x="47853" y="1418232"/>
                  </a:lnTo>
                  <a:cubicBezTo>
                    <a:pt x="35162" y="1418232"/>
                    <a:pt x="22990" y="1413191"/>
                    <a:pt x="14016" y="1404216"/>
                  </a:cubicBezTo>
                  <a:cubicBezTo>
                    <a:pt x="5042" y="1395242"/>
                    <a:pt x="0" y="1383070"/>
                    <a:pt x="0" y="1370379"/>
                  </a:cubicBezTo>
                  <a:lnTo>
                    <a:pt x="0" y="47853"/>
                  </a:lnTo>
                  <a:cubicBezTo>
                    <a:pt x="0" y="35162"/>
                    <a:pt x="5042" y="22990"/>
                    <a:pt x="14016" y="14016"/>
                  </a:cubicBezTo>
                  <a:cubicBezTo>
                    <a:pt x="22990" y="5042"/>
                    <a:pt x="35162" y="0"/>
                    <a:pt x="478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1363515" cy="1542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08959" y="2010052"/>
            <a:ext cx="5641404" cy="6110481"/>
            <a:chOff x="0" y="0"/>
            <a:chExt cx="6828134" cy="739588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29403" cy="7395886"/>
            </a:xfrm>
            <a:custGeom>
              <a:avLst/>
              <a:gdLst/>
              <a:ahLst/>
              <a:cxnLst/>
              <a:rect r="r" b="b" t="t" l="l"/>
              <a:pathLst>
                <a:path h="7395886" w="6829403">
                  <a:moveTo>
                    <a:pt x="6436199" y="0"/>
                  </a:moveTo>
                  <a:lnTo>
                    <a:pt x="391935" y="0"/>
                  </a:lnTo>
                  <a:cubicBezTo>
                    <a:pt x="174800" y="0"/>
                    <a:pt x="0" y="189335"/>
                    <a:pt x="0" y="424524"/>
                  </a:cubicBezTo>
                  <a:lnTo>
                    <a:pt x="0" y="6972842"/>
                  </a:lnTo>
                  <a:cubicBezTo>
                    <a:pt x="0" y="7206552"/>
                    <a:pt x="174800" y="7395886"/>
                    <a:pt x="391935" y="7395886"/>
                  </a:cubicBezTo>
                  <a:lnTo>
                    <a:pt x="6437564" y="7395886"/>
                  </a:lnTo>
                  <a:cubicBezTo>
                    <a:pt x="6653333" y="7395886"/>
                    <a:pt x="6829403" y="7206552"/>
                    <a:pt x="6829403" y="6971362"/>
                  </a:cubicBezTo>
                  <a:lnTo>
                    <a:pt x="6829403" y="424524"/>
                  </a:lnTo>
                  <a:cubicBezTo>
                    <a:pt x="6828134" y="189335"/>
                    <a:pt x="6653333" y="0"/>
                    <a:pt x="6436199" y="0"/>
                  </a:cubicBezTo>
                  <a:close/>
                </a:path>
              </a:pathLst>
            </a:custGeom>
            <a:blipFill>
              <a:blip r:embed="rId7"/>
              <a:stretch>
                <a:fillRect l="-1372" t="0" r="-137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989912" y="3742470"/>
            <a:ext cx="1037239" cy="103723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89912" y="6556155"/>
            <a:ext cx="1037239" cy="103723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200277" y="3898880"/>
            <a:ext cx="585490" cy="735309"/>
          </a:xfrm>
          <a:custGeom>
            <a:avLst/>
            <a:gdLst/>
            <a:ahLst/>
            <a:cxnLst/>
            <a:rect r="r" b="b" t="t" l="l"/>
            <a:pathLst>
              <a:path h="735309" w="585490">
                <a:moveTo>
                  <a:pt x="0" y="0"/>
                </a:moveTo>
                <a:lnTo>
                  <a:pt x="585491" y="0"/>
                </a:lnTo>
                <a:lnTo>
                  <a:pt x="585491" y="735310"/>
                </a:lnTo>
                <a:lnTo>
                  <a:pt x="0" y="735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433560" y="3579495"/>
            <a:ext cx="7855426" cy="567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</a:p>
          <a:p>
            <a:pPr algn="l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用户（USER）和订单（ORDER）</a:t>
            </a: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是一对多关系：一个用户可以下多个订单</a:t>
            </a:r>
          </a:p>
          <a:p>
            <a:pPr algn="l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图书（BOOK）和订单（ORDER）是一对多关系：一本书可以出现在多个订单中</a:t>
            </a:r>
          </a:p>
          <a:p>
            <a:pPr algn="l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图书（BOOK）和缺货记录（SHORTAGE）是一对多关系：一本书可能有多条缺货记录</a:t>
            </a:r>
          </a:p>
          <a:p>
            <a:pPr algn="l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图书（BOOK）和采购订单（PROCURE）是一对多关系：一本书可能有多个采购订单</a:t>
            </a:r>
          </a:p>
          <a:p>
            <a:pPr algn="l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供应商（SUPPLIER）和图书（BOOK）是多对多关系：通过 book_list JSON 字段实现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134600" y="3557164"/>
            <a:ext cx="204597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实体关系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80039" y="1019175"/>
            <a:ext cx="3527924" cy="6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市场数据分析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80039" y="1705268"/>
            <a:ext cx="3527924" cy="30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Market date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1234" y="-6812306"/>
            <a:ext cx="12721597" cy="13928086"/>
            <a:chOff x="0" y="0"/>
            <a:chExt cx="16962130" cy="18570781"/>
          </a:xfrm>
        </p:grpSpPr>
        <p:sp>
          <p:nvSpPr>
            <p:cNvPr name="Freeform 3" id="3"/>
            <p:cNvSpPr/>
            <p:nvPr/>
          </p:nvSpPr>
          <p:spPr>
            <a:xfrm flipH="false" flipV="false" rot="-7011514">
              <a:off x="3512940" y="3420149"/>
              <a:ext cx="8698766" cy="10936112"/>
            </a:xfrm>
            <a:custGeom>
              <a:avLst/>
              <a:gdLst/>
              <a:ahLst/>
              <a:cxnLst/>
              <a:rect r="r" b="b" t="t" l="l"/>
              <a:pathLst>
                <a:path h="10936112" w="8698766">
                  <a:moveTo>
                    <a:pt x="0" y="0"/>
                  </a:moveTo>
                  <a:lnTo>
                    <a:pt x="8698766" y="0"/>
                  </a:lnTo>
                  <a:lnTo>
                    <a:pt x="8698766" y="10936112"/>
                  </a:lnTo>
                  <a:lnTo>
                    <a:pt x="0" y="1093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7220732">
              <a:off x="2987205" y="5113026"/>
              <a:ext cx="12389015" cy="10778443"/>
            </a:xfrm>
            <a:custGeom>
              <a:avLst/>
              <a:gdLst/>
              <a:ahLst/>
              <a:cxnLst/>
              <a:rect r="r" b="b" t="t" l="l"/>
              <a:pathLst>
                <a:path h="10778443" w="12389015">
                  <a:moveTo>
                    <a:pt x="0" y="0"/>
                  </a:moveTo>
                  <a:lnTo>
                    <a:pt x="12389015" y="0"/>
                  </a:lnTo>
                  <a:lnTo>
                    <a:pt x="12389015" y="10778444"/>
                  </a:lnTo>
                  <a:lnTo>
                    <a:pt x="0" y="1077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8355905">
              <a:off x="731629" y="3630185"/>
              <a:ext cx="13870118" cy="7391617"/>
            </a:xfrm>
            <a:custGeom>
              <a:avLst/>
              <a:gdLst/>
              <a:ahLst/>
              <a:cxnLst/>
              <a:rect r="r" b="b" t="t" l="l"/>
              <a:pathLst>
                <a:path h="7391617" w="13870118">
                  <a:moveTo>
                    <a:pt x="0" y="0"/>
                  </a:moveTo>
                  <a:lnTo>
                    <a:pt x="13870117" y="0"/>
                  </a:lnTo>
                  <a:lnTo>
                    <a:pt x="13870117" y="7391617"/>
                  </a:lnTo>
                  <a:lnTo>
                    <a:pt x="0" y="7391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304266" y="2608851"/>
            <a:ext cx="2245778" cy="2245778"/>
            <a:chOff x="0" y="0"/>
            <a:chExt cx="2994370" cy="299437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994370" cy="2994370"/>
              <a:chOff x="0" y="0"/>
              <a:chExt cx="2994370" cy="29943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994406" cy="2994406"/>
              </a:xfrm>
              <a:custGeom>
                <a:avLst/>
                <a:gdLst/>
                <a:ahLst/>
                <a:cxnLst/>
                <a:rect r="r" b="b" t="t" l="l"/>
                <a:pathLst>
                  <a:path h="2994406" w="2994406">
                    <a:moveTo>
                      <a:pt x="0" y="1497203"/>
                    </a:moveTo>
                    <a:cubicBezTo>
                      <a:pt x="0" y="670306"/>
                      <a:pt x="670306" y="0"/>
                      <a:pt x="1497203" y="0"/>
                    </a:cubicBezTo>
                    <a:lnTo>
                      <a:pt x="1497203" y="12700"/>
                    </a:lnTo>
                    <a:lnTo>
                      <a:pt x="1497203" y="0"/>
                    </a:lnTo>
                    <a:cubicBezTo>
                      <a:pt x="2324100" y="0"/>
                      <a:pt x="2994406" y="670306"/>
                      <a:pt x="2994406" y="1497203"/>
                    </a:cubicBezTo>
                    <a:lnTo>
                      <a:pt x="2981706" y="1497203"/>
                    </a:lnTo>
                    <a:lnTo>
                      <a:pt x="2994406" y="1497203"/>
                    </a:lnTo>
                    <a:cubicBezTo>
                      <a:pt x="2994406" y="2324100"/>
                      <a:pt x="2324100" y="2994406"/>
                      <a:pt x="1497203" y="2994406"/>
                    </a:cubicBezTo>
                    <a:lnTo>
                      <a:pt x="1497203" y="2981706"/>
                    </a:lnTo>
                    <a:lnTo>
                      <a:pt x="1497203" y="2994406"/>
                    </a:lnTo>
                    <a:cubicBezTo>
                      <a:pt x="670306" y="2994406"/>
                      <a:pt x="0" y="2324100"/>
                      <a:pt x="0" y="1497203"/>
                    </a:cubicBezTo>
                    <a:lnTo>
                      <a:pt x="12700" y="1497203"/>
                    </a:lnTo>
                    <a:lnTo>
                      <a:pt x="25400" y="1497203"/>
                    </a:lnTo>
                    <a:lnTo>
                      <a:pt x="12700" y="1497203"/>
                    </a:lnTo>
                    <a:lnTo>
                      <a:pt x="0" y="1497203"/>
                    </a:lnTo>
                    <a:moveTo>
                      <a:pt x="25400" y="1497203"/>
                    </a:moveTo>
                    <a:cubicBezTo>
                      <a:pt x="25400" y="1504188"/>
                      <a:pt x="19685" y="1509903"/>
                      <a:pt x="12700" y="1509903"/>
                    </a:cubicBezTo>
                    <a:cubicBezTo>
                      <a:pt x="5715" y="1509903"/>
                      <a:pt x="0" y="1504188"/>
                      <a:pt x="0" y="1497203"/>
                    </a:cubicBezTo>
                    <a:cubicBezTo>
                      <a:pt x="0" y="1490218"/>
                      <a:pt x="5715" y="1484503"/>
                      <a:pt x="12700" y="1484503"/>
                    </a:cubicBezTo>
                    <a:cubicBezTo>
                      <a:pt x="19685" y="1484503"/>
                      <a:pt x="25400" y="1490218"/>
                      <a:pt x="25400" y="1497203"/>
                    </a:cubicBezTo>
                    <a:cubicBezTo>
                      <a:pt x="25400" y="2310003"/>
                      <a:pt x="684403" y="2969006"/>
                      <a:pt x="1497203" y="2969006"/>
                    </a:cubicBezTo>
                    <a:cubicBezTo>
                      <a:pt x="2310003" y="2969006"/>
                      <a:pt x="2969006" y="2310003"/>
                      <a:pt x="2969006" y="1497203"/>
                    </a:cubicBezTo>
                    <a:cubicBezTo>
                      <a:pt x="2969006" y="684403"/>
                      <a:pt x="2310003" y="25400"/>
                      <a:pt x="1497203" y="25400"/>
                    </a:cubicBezTo>
                    <a:lnTo>
                      <a:pt x="1497203" y="12700"/>
                    </a:lnTo>
                    <a:lnTo>
                      <a:pt x="1497203" y="25400"/>
                    </a:lnTo>
                    <a:cubicBezTo>
                      <a:pt x="684403" y="25400"/>
                      <a:pt x="25400" y="684403"/>
                      <a:pt x="25400" y="1497203"/>
                    </a:cubicBezTo>
                    <a:close/>
                  </a:path>
                </a:pathLst>
              </a:custGeom>
              <a:solidFill>
                <a:srgbClr val="4472C4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24130" y="224130"/>
              <a:ext cx="2546110" cy="254611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5D3ED">
                      <a:alpha val="100000"/>
                    </a:srgbClr>
                  </a:gs>
                  <a:gs pos="100000">
                    <a:srgbClr val="C5D3ED">
                      <a:alpha val="41000"/>
                    </a:srgbClr>
                  </a:gs>
                </a:gsLst>
                <a:lin ang="54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6115495" y="2608851"/>
            <a:ext cx="2245778" cy="2245778"/>
            <a:chOff x="0" y="0"/>
            <a:chExt cx="2994370" cy="299437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994370" cy="2994370"/>
              <a:chOff x="0" y="0"/>
              <a:chExt cx="2994370" cy="299437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994406" cy="2994406"/>
              </a:xfrm>
              <a:custGeom>
                <a:avLst/>
                <a:gdLst/>
                <a:ahLst/>
                <a:cxnLst/>
                <a:rect r="r" b="b" t="t" l="l"/>
                <a:pathLst>
                  <a:path h="2994406" w="2994406">
                    <a:moveTo>
                      <a:pt x="0" y="1497203"/>
                    </a:moveTo>
                    <a:cubicBezTo>
                      <a:pt x="0" y="670306"/>
                      <a:pt x="670306" y="0"/>
                      <a:pt x="1497203" y="0"/>
                    </a:cubicBezTo>
                    <a:lnTo>
                      <a:pt x="1497203" y="12700"/>
                    </a:lnTo>
                    <a:lnTo>
                      <a:pt x="1497203" y="0"/>
                    </a:lnTo>
                    <a:cubicBezTo>
                      <a:pt x="2324100" y="0"/>
                      <a:pt x="2994406" y="670306"/>
                      <a:pt x="2994406" y="1497203"/>
                    </a:cubicBezTo>
                    <a:lnTo>
                      <a:pt x="2981706" y="1497203"/>
                    </a:lnTo>
                    <a:lnTo>
                      <a:pt x="2994406" y="1497203"/>
                    </a:lnTo>
                    <a:cubicBezTo>
                      <a:pt x="2994406" y="2324100"/>
                      <a:pt x="2324100" y="2994406"/>
                      <a:pt x="1497203" y="2994406"/>
                    </a:cubicBezTo>
                    <a:lnTo>
                      <a:pt x="1497203" y="2981706"/>
                    </a:lnTo>
                    <a:lnTo>
                      <a:pt x="1497203" y="2994406"/>
                    </a:lnTo>
                    <a:cubicBezTo>
                      <a:pt x="670306" y="2994406"/>
                      <a:pt x="0" y="2324100"/>
                      <a:pt x="0" y="1497203"/>
                    </a:cubicBezTo>
                    <a:lnTo>
                      <a:pt x="12700" y="1497203"/>
                    </a:lnTo>
                    <a:lnTo>
                      <a:pt x="25400" y="1497203"/>
                    </a:lnTo>
                    <a:lnTo>
                      <a:pt x="12700" y="1497203"/>
                    </a:lnTo>
                    <a:lnTo>
                      <a:pt x="0" y="1497203"/>
                    </a:lnTo>
                    <a:moveTo>
                      <a:pt x="25400" y="1497203"/>
                    </a:moveTo>
                    <a:cubicBezTo>
                      <a:pt x="25400" y="1504188"/>
                      <a:pt x="19685" y="1509903"/>
                      <a:pt x="12700" y="1509903"/>
                    </a:cubicBezTo>
                    <a:cubicBezTo>
                      <a:pt x="5715" y="1509903"/>
                      <a:pt x="0" y="1504188"/>
                      <a:pt x="0" y="1497203"/>
                    </a:cubicBezTo>
                    <a:cubicBezTo>
                      <a:pt x="0" y="1490218"/>
                      <a:pt x="5715" y="1484503"/>
                      <a:pt x="12700" y="1484503"/>
                    </a:cubicBezTo>
                    <a:cubicBezTo>
                      <a:pt x="19685" y="1484503"/>
                      <a:pt x="25400" y="1490218"/>
                      <a:pt x="25400" y="1497203"/>
                    </a:cubicBezTo>
                    <a:cubicBezTo>
                      <a:pt x="25400" y="2310003"/>
                      <a:pt x="684403" y="2969006"/>
                      <a:pt x="1497203" y="2969006"/>
                    </a:cubicBezTo>
                    <a:cubicBezTo>
                      <a:pt x="2310003" y="2969006"/>
                      <a:pt x="2969006" y="2310003"/>
                      <a:pt x="2969006" y="1497203"/>
                    </a:cubicBezTo>
                    <a:cubicBezTo>
                      <a:pt x="2969006" y="684403"/>
                      <a:pt x="2310003" y="25400"/>
                      <a:pt x="1497203" y="25400"/>
                    </a:cubicBezTo>
                    <a:lnTo>
                      <a:pt x="1497203" y="12700"/>
                    </a:lnTo>
                    <a:lnTo>
                      <a:pt x="1497203" y="25400"/>
                    </a:lnTo>
                    <a:cubicBezTo>
                      <a:pt x="684403" y="25400"/>
                      <a:pt x="25400" y="684403"/>
                      <a:pt x="25400" y="1497203"/>
                    </a:cubicBezTo>
                    <a:close/>
                  </a:path>
                </a:pathLst>
              </a:custGeom>
              <a:solidFill>
                <a:srgbClr val="4472C4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24130" y="224130"/>
              <a:ext cx="2546110" cy="254611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5D3ED">
                      <a:alpha val="100000"/>
                    </a:srgbClr>
                  </a:gs>
                  <a:gs pos="100000">
                    <a:srgbClr val="C5D3ED">
                      <a:alpha val="41000"/>
                    </a:srgbClr>
                  </a:gs>
                </a:gsLst>
                <a:lin ang="54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9913885" y="3971251"/>
            <a:ext cx="12740111" cy="11271347"/>
            <a:chOff x="0" y="0"/>
            <a:chExt cx="16986814" cy="15028463"/>
          </a:xfrm>
        </p:grpSpPr>
        <p:sp>
          <p:nvSpPr>
            <p:cNvPr name="Freeform 19" id="19"/>
            <p:cNvSpPr/>
            <p:nvPr/>
          </p:nvSpPr>
          <p:spPr>
            <a:xfrm flipH="false" flipV="false" rot="655532">
              <a:off x="2884172" y="3275874"/>
              <a:ext cx="9446961" cy="8494392"/>
            </a:xfrm>
            <a:custGeom>
              <a:avLst/>
              <a:gdLst/>
              <a:ahLst/>
              <a:cxnLst/>
              <a:rect r="r" b="b" t="t" l="l"/>
              <a:pathLst>
                <a:path h="8494392" w="9446961">
                  <a:moveTo>
                    <a:pt x="0" y="0"/>
                  </a:moveTo>
                  <a:lnTo>
                    <a:pt x="9446961" y="0"/>
                  </a:lnTo>
                  <a:lnTo>
                    <a:pt x="9446961" y="8494393"/>
                  </a:lnTo>
                  <a:lnTo>
                    <a:pt x="0" y="849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2700000">
              <a:off x="6796126" y="1829673"/>
              <a:ext cx="8557116" cy="8164915"/>
            </a:xfrm>
            <a:custGeom>
              <a:avLst/>
              <a:gdLst/>
              <a:ahLst/>
              <a:cxnLst/>
              <a:rect r="r" b="b" t="t" l="l"/>
              <a:pathLst>
                <a:path h="8164915" w="8557116">
                  <a:moveTo>
                    <a:pt x="0" y="0"/>
                  </a:moveTo>
                  <a:lnTo>
                    <a:pt x="8557116" y="0"/>
                  </a:lnTo>
                  <a:lnTo>
                    <a:pt x="8557116" y="8164915"/>
                  </a:lnTo>
                  <a:lnTo>
                    <a:pt x="0" y="8164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1538561">
              <a:off x="887907" y="5311011"/>
              <a:ext cx="13439491" cy="7162128"/>
            </a:xfrm>
            <a:custGeom>
              <a:avLst/>
              <a:gdLst/>
              <a:ahLst/>
              <a:cxnLst/>
              <a:rect r="r" b="b" t="t" l="l"/>
              <a:pathLst>
                <a:path h="7162128" w="13439491">
                  <a:moveTo>
                    <a:pt x="0" y="0"/>
                  </a:moveTo>
                  <a:lnTo>
                    <a:pt x="13439491" y="0"/>
                  </a:lnTo>
                  <a:lnTo>
                    <a:pt x="13439491" y="7162128"/>
                  </a:lnTo>
                  <a:lnTo>
                    <a:pt x="0" y="716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054384" y="4854629"/>
            <a:ext cx="3612923" cy="3658313"/>
            <a:chOff x="0" y="0"/>
            <a:chExt cx="951552" cy="9635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424015" y="4854629"/>
            <a:ext cx="3612923" cy="3658313"/>
            <a:chOff x="0" y="0"/>
            <a:chExt cx="951552" cy="9635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36964" y="4854629"/>
            <a:ext cx="3612923" cy="3658313"/>
            <a:chOff x="0" y="0"/>
            <a:chExt cx="951552" cy="9635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06595" y="4854629"/>
            <a:ext cx="3612923" cy="3658313"/>
            <a:chOff x="0" y="0"/>
            <a:chExt cx="951552" cy="96350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51552" cy="963506"/>
            </a:xfrm>
            <a:custGeom>
              <a:avLst/>
              <a:gdLst/>
              <a:ahLst/>
              <a:cxnLst/>
              <a:rect r="r" b="b" t="t" l="l"/>
              <a:pathLst>
                <a:path h="963506" w="951552">
                  <a:moveTo>
                    <a:pt x="68571" y="0"/>
                  </a:moveTo>
                  <a:lnTo>
                    <a:pt x="882981" y="0"/>
                  </a:lnTo>
                  <a:cubicBezTo>
                    <a:pt x="901167" y="0"/>
                    <a:pt x="918608" y="7224"/>
                    <a:pt x="931468" y="20084"/>
                  </a:cubicBezTo>
                  <a:cubicBezTo>
                    <a:pt x="944327" y="32943"/>
                    <a:pt x="951552" y="50385"/>
                    <a:pt x="951552" y="68571"/>
                  </a:cubicBezTo>
                  <a:lnTo>
                    <a:pt x="951552" y="894935"/>
                  </a:lnTo>
                  <a:cubicBezTo>
                    <a:pt x="951552" y="913121"/>
                    <a:pt x="944327" y="930563"/>
                    <a:pt x="931468" y="943422"/>
                  </a:cubicBezTo>
                  <a:cubicBezTo>
                    <a:pt x="918608" y="956282"/>
                    <a:pt x="901167" y="963506"/>
                    <a:pt x="882981" y="963506"/>
                  </a:cubicBezTo>
                  <a:lnTo>
                    <a:pt x="68571" y="963506"/>
                  </a:lnTo>
                  <a:cubicBezTo>
                    <a:pt x="50385" y="963506"/>
                    <a:pt x="32943" y="956282"/>
                    <a:pt x="20084" y="943422"/>
                  </a:cubicBezTo>
                  <a:cubicBezTo>
                    <a:pt x="7224" y="930563"/>
                    <a:pt x="0" y="913121"/>
                    <a:pt x="0" y="894935"/>
                  </a:cubicBezTo>
                  <a:lnTo>
                    <a:pt x="0" y="68571"/>
                  </a:lnTo>
                  <a:cubicBezTo>
                    <a:pt x="0" y="50385"/>
                    <a:pt x="7224" y="32943"/>
                    <a:pt x="20084" y="20084"/>
                  </a:cubicBezTo>
                  <a:cubicBezTo>
                    <a:pt x="32943" y="7224"/>
                    <a:pt x="50385" y="0"/>
                    <a:pt x="685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951552" cy="1087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926726" y="2608851"/>
            <a:ext cx="2245778" cy="2245778"/>
            <a:chOff x="0" y="0"/>
            <a:chExt cx="2994370" cy="299437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994370" cy="2994370"/>
              <a:chOff x="0" y="0"/>
              <a:chExt cx="2994370" cy="29943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94406" cy="2994406"/>
              </a:xfrm>
              <a:custGeom>
                <a:avLst/>
                <a:gdLst/>
                <a:ahLst/>
                <a:cxnLst/>
                <a:rect r="r" b="b" t="t" l="l"/>
                <a:pathLst>
                  <a:path h="2994406" w="2994406">
                    <a:moveTo>
                      <a:pt x="0" y="1497203"/>
                    </a:moveTo>
                    <a:cubicBezTo>
                      <a:pt x="0" y="670306"/>
                      <a:pt x="670306" y="0"/>
                      <a:pt x="1497203" y="0"/>
                    </a:cubicBezTo>
                    <a:lnTo>
                      <a:pt x="1497203" y="12700"/>
                    </a:lnTo>
                    <a:lnTo>
                      <a:pt x="1497203" y="0"/>
                    </a:lnTo>
                    <a:cubicBezTo>
                      <a:pt x="2324100" y="0"/>
                      <a:pt x="2994406" y="670306"/>
                      <a:pt x="2994406" y="1497203"/>
                    </a:cubicBezTo>
                    <a:lnTo>
                      <a:pt x="2981706" y="1497203"/>
                    </a:lnTo>
                    <a:lnTo>
                      <a:pt x="2994406" y="1497203"/>
                    </a:lnTo>
                    <a:cubicBezTo>
                      <a:pt x="2994406" y="2324100"/>
                      <a:pt x="2324100" y="2994406"/>
                      <a:pt x="1497203" y="2994406"/>
                    </a:cubicBezTo>
                    <a:lnTo>
                      <a:pt x="1497203" y="2981706"/>
                    </a:lnTo>
                    <a:lnTo>
                      <a:pt x="1497203" y="2994406"/>
                    </a:lnTo>
                    <a:cubicBezTo>
                      <a:pt x="670306" y="2994406"/>
                      <a:pt x="0" y="2324100"/>
                      <a:pt x="0" y="1497203"/>
                    </a:cubicBezTo>
                    <a:lnTo>
                      <a:pt x="12700" y="1497203"/>
                    </a:lnTo>
                    <a:lnTo>
                      <a:pt x="25400" y="1497203"/>
                    </a:lnTo>
                    <a:lnTo>
                      <a:pt x="12700" y="1497203"/>
                    </a:lnTo>
                    <a:lnTo>
                      <a:pt x="0" y="1497203"/>
                    </a:lnTo>
                    <a:moveTo>
                      <a:pt x="25400" y="1497203"/>
                    </a:moveTo>
                    <a:cubicBezTo>
                      <a:pt x="25400" y="1504188"/>
                      <a:pt x="19685" y="1509903"/>
                      <a:pt x="12700" y="1509903"/>
                    </a:cubicBezTo>
                    <a:cubicBezTo>
                      <a:pt x="5715" y="1509903"/>
                      <a:pt x="0" y="1504188"/>
                      <a:pt x="0" y="1497203"/>
                    </a:cubicBezTo>
                    <a:cubicBezTo>
                      <a:pt x="0" y="1490218"/>
                      <a:pt x="5715" y="1484503"/>
                      <a:pt x="12700" y="1484503"/>
                    </a:cubicBezTo>
                    <a:cubicBezTo>
                      <a:pt x="19685" y="1484503"/>
                      <a:pt x="25400" y="1490218"/>
                      <a:pt x="25400" y="1497203"/>
                    </a:cubicBezTo>
                    <a:cubicBezTo>
                      <a:pt x="25400" y="2310003"/>
                      <a:pt x="684403" y="2969006"/>
                      <a:pt x="1497203" y="2969006"/>
                    </a:cubicBezTo>
                    <a:cubicBezTo>
                      <a:pt x="2310003" y="2969006"/>
                      <a:pt x="2969006" y="2310003"/>
                      <a:pt x="2969006" y="1497203"/>
                    </a:cubicBezTo>
                    <a:cubicBezTo>
                      <a:pt x="2969006" y="684403"/>
                      <a:pt x="2310003" y="25400"/>
                      <a:pt x="1497203" y="25400"/>
                    </a:cubicBezTo>
                    <a:lnTo>
                      <a:pt x="1497203" y="12700"/>
                    </a:lnTo>
                    <a:lnTo>
                      <a:pt x="1497203" y="25400"/>
                    </a:lnTo>
                    <a:cubicBezTo>
                      <a:pt x="684403" y="25400"/>
                      <a:pt x="25400" y="684403"/>
                      <a:pt x="25400" y="1497203"/>
                    </a:cubicBezTo>
                    <a:close/>
                  </a:path>
                </a:pathLst>
              </a:custGeom>
              <a:solidFill>
                <a:srgbClr val="4472C4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224130" y="224130"/>
              <a:ext cx="2546110" cy="2546110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5D3ED">
                      <a:alpha val="100000"/>
                    </a:srgbClr>
                  </a:gs>
                  <a:gs pos="100000">
                    <a:srgbClr val="C5D3ED">
                      <a:alpha val="41000"/>
                    </a:srgbClr>
                  </a:gs>
                </a:gsLst>
                <a:lin ang="540000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</p:grpSp>
      <p:grpSp>
        <p:nvGrpSpPr>
          <p:cNvPr name="Group 40" id="40"/>
          <p:cNvGrpSpPr/>
          <p:nvPr/>
        </p:nvGrpSpPr>
        <p:grpSpPr>
          <a:xfrm rot="0">
            <a:off x="13737957" y="2608851"/>
            <a:ext cx="2245778" cy="2245778"/>
            <a:chOff x="0" y="0"/>
            <a:chExt cx="2994370" cy="299437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2994370" cy="2994370"/>
              <a:chOff x="0" y="0"/>
              <a:chExt cx="2994370" cy="299437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994406" cy="2994406"/>
              </a:xfrm>
              <a:custGeom>
                <a:avLst/>
                <a:gdLst/>
                <a:ahLst/>
                <a:cxnLst/>
                <a:rect r="r" b="b" t="t" l="l"/>
                <a:pathLst>
                  <a:path h="2994406" w="2994406">
                    <a:moveTo>
                      <a:pt x="0" y="1497203"/>
                    </a:moveTo>
                    <a:cubicBezTo>
                      <a:pt x="0" y="670306"/>
                      <a:pt x="670306" y="0"/>
                      <a:pt x="1497203" y="0"/>
                    </a:cubicBezTo>
                    <a:lnTo>
                      <a:pt x="1497203" y="12700"/>
                    </a:lnTo>
                    <a:lnTo>
                      <a:pt x="1497203" y="0"/>
                    </a:lnTo>
                    <a:cubicBezTo>
                      <a:pt x="2324100" y="0"/>
                      <a:pt x="2994406" y="670306"/>
                      <a:pt x="2994406" y="1497203"/>
                    </a:cubicBezTo>
                    <a:lnTo>
                      <a:pt x="2981706" y="1497203"/>
                    </a:lnTo>
                    <a:lnTo>
                      <a:pt x="2994406" y="1497203"/>
                    </a:lnTo>
                    <a:cubicBezTo>
                      <a:pt x="2994406" y="2324100"/>
                      <a:pt x="2324100" y="2994406"/>
                      <a:pt x="1497203" y="2994406"/>
                    </a:cubicBezTo>
                    <a:lnTo>
                      <a:pt x="1497203" y="2981706"/>
                    </a:lnTo>
                    <a:lnTo>
                      <a:pt x="1497203" y="2994406"/>
                    </a:lnTo>
                    <a:cubicBezTo>
                      <a:pt x="670306" y="2994406"/>
                      <a:pt x="0" y="2324100"/>
                      <a:pt x="0" y="1497203"/>
                    </a:cubicBezTo>
                    <a:lnTo>
                      <a:pt x="12700" y="1497203"/>
                    </a:lnTo>
                    <a:lnTo>
                      <a:pt x="25400" y="1497203"/>
                    </a:lnTo>
                    <a:lnTo>
                      <a:pt x="12700" y="1497203"/>
                    </a:lnTo>
                    <a:lnTo>
                      <a:pt x="0" y="1497203"/>
                    </a:lnTo>
                    <a:moveTo>
                      <a:pt x="25400" y="1497203"/>
                    </a:moveTo>
                    <a:cubicBezTo>
                      <a:pt x="25400" y="1504188"/>
                      <a:pt x="19685" y="1509903"/>
                      <a:pt x="12700" y="1509903"/>
                    </a:cubicBezTo>
                    <a:cubicBezTo>
                      <a:pt x="5715" y="1509903"/>
                      <a:pt x="0" y="1504188"/>
                      <a:pt x="0" y="1497203"/>
                    </a:cubicBezTo>
                    <a:cubicBezTo>
                      <a:pt x="0" y="1490218"/>
                      <a:pt x="5715" y="1484503"/>
                      <a:pt x="12700" y="1484503"/>
                    </a:cubicBezTo>
                    <a:cubicBezTo>
                      <a:pt x="19685" y="1484503"/>
                      <a:pt x="25400" y="1490218"/>
                      <a:pt x="25400" y="1497203"/>
                    </a:cubicBezTo>
                    <a:cubicBezTo>
                      <a:pt x="25400" y="2310003"/>
                      <a:pt x="684403" y="2969006"/>
                      <a:pt x="1497203" y="2969006"/>
                    </a:cubicBezTo>
                    <a:cubicBezTo>
                      <a:pt x="2310003" y="2969006"/>
                      <a:pt x="2969006" y="2310003"/>
                      <a:pt x="2969006" y="1497203"/>
                    </a:cubicBezTo>
                    <a:cubicBezTo>
                      <a:pt x="2969006" y="684403"/>
                      <a:pt x="2310003" y="25400"/>
                      <a:pt x="1497203" y="25400"/>
                    </a:cubicBezTo>
                    <a:lnTo>
                      <a:pt x="1497203" y="12700"/>
                    </a:lnTo>
                    <a:lnTo>
                      <a:pt x="1497203" y="25400"/>
                    </a:lnTo>
                    <a:cubicBezTo>
                      <a:pt x="684403" y="25400"/>
                      <a:pt x="25400" y="684403"/>
                      <a:pt x="25400" y="1497203"/>
                    </a:cubicBezTo>
                    <a:close/>
                  </a:path>
                </a:pathLst>
              </a:custGeom>
              <a:solidFill>
                <a:srgbClr val="4472C4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224130" y="224130"/>
              <a:ext cx="2546110" cy="2546110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5D3ED">
                      <a:alpha val="100000"/>
                    </a:srgbClr>
                  </a:gs>
                  <a:gs pos="100000">
                    <a:srgbClr val="C5D3ED">
                      <a:alpha val="41000"/>
                    </a:srgbClr>
                  </a:gs>
                </a:gsLst>
                <a:lin ang="5400000"/>
              </a:gra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</p:grpSp>
      <p:sp>
        <p:nvSpPr>
          <p:cNvPr name="Freeform 46" id="46"/>
          <p:cNvSpPr/>
          <p:nvPr/>
        </p:nvSpPr>
        <p:spPr>
          <a:xfrm flipH="false" flipV="false" rot="0">
            <a:off x="14446158" y="3286275"/>
            <a:ext cx="829376" cy="890931"/>
          </a:xfrm>
          <a:custGeom>
            <a:avLst/>
            <a:gdLst/>
            <a:ahLst/>
            <a:cxnLst/>
            <a:rect r="r" b="b" t="t" l="l"/>
            <a:pathLst>
              <a:path h="890931" w="829376">
                <a:moveTo>
                  <a:pt x="0" y="0"/>
                </a:moveTo>
                <a:lnTo>
                  <a:pt x="829376" y="0"/>
                </a:lnTo>
                <a:lnTo>
                  <a:pt x="829376" y="890930"/>
                </a:lnTo>
                <a:lnTo>
                  <a:pt x="0" y="890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916208" y="3286275"/>
            <a:ext cx="1083199" cy="890931"/>
          </a:xfrm>
          <a:custGeom>
            <a:avLst/>
            <a:gdLst/>
            <a:ahLst/>
            <a:cxnLst/>
            <a:rect r="r" b="b" t="t" l="l"/>
            <a:pathLst>
              <a:path h="890931" w="1083199">
                <a:moveTo>
                  <a:pt x="0" y="0"/>
                </a:moveTo>
                <a:lnTo>
                  <a:pt x="1083199" y="0"/>
                </a:lnTo>
                <a:lnTo>
                  <a:pt x="1083199" y="890930"/>
                </a:lnTo>
                <a:lnTo>
                  <a:pt x="0" y="8909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7380039" y="1019175"/>
            <a:ext cx="3527924" cy="6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市场数据分析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380039" y="1705268"/>
            <a:ext cx="3527924" cy="30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Market date analysis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10246" y="5691637"/>
            <a:ext cx="2660042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自动监控库存水平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当库存低于阈值</a:t>
            </a: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时自动创建缺货记录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防止库存不足情况的发生</a:t>
            </a: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5672474" y="5644817"/>
            <a:ext cx="3131820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自动更新用户信用等级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基于完成订单数量计算新的信用等级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维护用户信用体系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9626357" y="5644817"/>
            <a:ext cx="2989168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自动更新图书库存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处理相关</a:t>
            </a: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的缺货记录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保持库存和采购记录的一致性</a:t>
            </a: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13294936" y="5644817"/>
            <a:ext cx="3131820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监控用户账户余额变化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防止未授权的负余额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记录大额交易</a:t>
            </a: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983882" y="5112044"/>
            <a:ext cx="26864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库存管理触发器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552392" y="5112044"/>
            <a:ext cx="348454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订单状态变更触发器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626357" y="5112044"/>
            <a:ext cx="26864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采购完成触发器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183262" y="5112044"/>
            <a:ext cx="348404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用户余额变更触发器</a:t>
            </a:r>
          </a:p>
        </p:txBody>
      </p:sp>
      <p:sp>
        <p:nvSpPr>
          <p:cNvPr name="Freeform 61" id="61"/>
          <p:cNvSpPr/>
          <p:nvPr/>
        </p:nvSpPr>
        <p:spPr>
          <a:xfrm flipH="false" flipV="false" rot="0">
            <a:off x="6717097" y="3077062"/>
            <a:ext cx="1042574" cy="1309356"/>
          </a:xfrm>
          <a:custGeom>
            <a:avLst/>
            <a:gdLst/>
            <a:ahLst/>
            <a:cxnLst/>
            <a:rect r="r" b="b" t="t" l="l"/>
            <a:pathLst>
              <a:path h="1309356" w="1042574">
                <a:moveTo>
                  <a:pt x="0" y="0"/>
                </a:moveTo>
                <a:lnTo>
                  <a:pt x="1042574" y="0"/>
                </a:lnTo>
                <a:lnTo>
                  <a:pt x="1042574" y="1309356"/>
                </a:lnTo>
                <a:lnTo>
                  <a:pt x="0" y="13093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526339" y="3208464"/>
            <a:ext cx="1046552" cy="1046552"/>
          </a:xfrm>
          <a:custGeom>
            <a:avLst/>
            <a:gdLst/>
            <a:ahLst/>
            <a:cxnLst/>
            <a:rect r="r" b="b" t="t" l="l"/>
            <a:pathLst>
              <a:path h="1046552" w="1046552">
                <a:moveTo>
                  <a:pt x="0" y="0"/>
                </a:moveTo>
                <a:lnTo>
                  <a:pt x="1046552" y="0"/>
                </a:lnTo>
                <a:lnTo>
                  <a:pt x="1046552" y="1046552"/>
                </a:lnTo>
                <a:lnTo>
                  <a:pt x="0" y="1046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8543" y="2036862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671234" y="-6812306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54613" y="2539001"/>
            <a:ext cx="2378774" cy="584743"/>
            <a:chOff x="0" y="0"/>
            <a:chExt cx="626508" cy="1540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6508" cy="154006"/>
            </a:xfrm>
            <a:custGeom>
              <a:avLst/>
              <a:gdLst/>
              <a:ahLst/>
              <a:cxnLst/>
              <a:rect r="r" b="b" t="t" l="l"/>
              <a:pathLst>
                <a:path h="154006" w="626508">
                  <a:moveTo>
                    <a:pt x="35800" y="0"/>
                  </a:moveTo>
                  <a:lnTo>
                    <a:pt x="590708" y="0"/>
                  </a:lnTo>
                  <a:cubicBezTo>
                    <a:pt x="610480" y="0"/>
                    <a:pt x="626508" y="16028"/>
                    <a:pt x="626508" y="35800"/>
                  </a:cubicBezTo>
                  <a:lnTo>
                    <a:pt x="626508" y="118206"/>
                  </a:lnTo>
                  <a:cubicBezTo>
                    <a:pt x="626508" y="127701"/>
                    <a:pt x="622737" y="136807"/>
                    <a:pt x="616023" y="143521"/>
                  </a:cubicBezTo>
                  <a:cubicBezTo>
                    <a:pt x="609309" y="150235"/>
                    <a:pt x="600203" y="154006"/>
                    <a:pt x="590708" y="154006"/>
                  </a:cubicBezTo>
                  <a:lnTo>
                    <a:pt x="35800" y="154006"/>
                  </a:lnTo>
                  <a:cubicBezTo>
                    <a:pt x="26306" y="154006"/>
                    <a:pt x="17200" y="150235"/>
                    <a:pt x="10486" y="143521"/>
                  </a:cubicBezTo>
                  <a:cubicBezTo>
                    <a:pt x="3772" y="136807"/>
                    <a:pt x="0" y="127701"/>
                    <a:pt x="0" y="118206"/>
                  </a:cubicBezTo>
                  <a:lnTo>
                    <a:pt x="0" y="35800"/>
                  </a:lnTo>
                  <a:cubicBezTo>
                    <a:pt x="0" y="26306"/>
                    <a:pt x="3772" y="17200"/>
                    <a:pt x="10486" y="10486"/>
                  </a:cubicBezTo>
                  <a:cubicBezTo>
                    <a:pt x="17200" y="3772"/>
                    <a:pt x="26306" y="0"/>
                    <a:pt x="358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626508" cy="2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939083" y="4012575"/>
            <a:ext cx="840983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前后端展示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54148" y="1487100"/>
            <a:ext cx="1379702" cy="15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8717" y="3495219"/>
            <a:ext cx="429056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Front-end and Back-end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39077" y="5536509"/>
            <a:ext cx="840984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对前后端工作情况与核心代码的简单展示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07278" y="7456217"/>
            <a:ext cx="4473444" cy="563880"/>
            <a:chOff x="0" y="0"/>
            <a:chExt cx="5964592" cy="751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64555" cy="751840"/>
            </a:xfrm>
            <a:custGeom>
              <a:avLst/>
              <a:gdLst/>
              <a:ahLst/>
              <a:cxnLst/>
              <a:rect r="r" b="b" t="t" l="l"/>
              <a:pathLst>
                <a:path h="751840" w="5964555">
                  <a:moveTo>
                    <a:pt x="0" y="375920"/>
                  </a:moveTo>
                  <a:cubicBezTo>
                    <a:pt x="0" y="168275"/>
                    <a:pt x="168275" y="0"/>
                    <a:pt x="375920" y="0"/>
                  </a:cubicBezTo>
                  <a:lnTo>
                    <a:pt x="5588635" y="0"/>
                  </a:lnTo>
                  <a:cubicBezTo>
                    <a:pt x="5796280" y="0"/>
                    <a:pt x="5964555" y="168275"/>
                    <a:pt x="5964555" y="375920"/>
                  </a:cubicBezTo>
                  <a:cubicBezTo>
                    <a:pt x="5964555" y="583565"/>
                    <a:pt x="5796280" y="751840"/>
                    <a:pt x="5588635" y="751840"/>
                  </a:cubicBezTo>
                  <a:lnTo>
                    <a:pt x="375920" y="751840"/>
                  </a:lnTo>
                  <a:cubicBezTo>
                    <a:pt x="168275" y="751840"/>
                    <a:pt x="0" y="583565"/>
                    <a:pt x="0" y="375920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98717" y="7428103"/>
            <a:ext cx="4290565" cy="55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PART THREE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8275" y="3978300"/>
            <a:ext cx="16457291" cy="14559986"/>
            <a:chOff x="0" y="0"/>
            <a:chExt cx="21943055" cy="19413315"/>
          </a:xfrm>
        </p:grpSpPr>
        <p:sp>
          <p:nvSpPr>
            <p:cNvPr name="Freeform 3" id="3"/>
            <p:cNvSpPr/>
            <p:nvPr/>
          </p:nvSpPr>
          <p:spPr>
            <a:xfrm flipH="false" flipV="false"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299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r="r" b="b" t="t" l="l"/>
              <a:pathLst>
                <a:path h="10547191" w="11053825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r="r" b="b" t="t" l="l"/>
              <a:pathLst>
                <a:path h="9251822" w="17360729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0774271" y="-11484473"/>
            <a:ext cx="14454399" cy="15825223"/>
            <a:chOff x="0" y="0"/>
            <a:chExt cx="19272532" cy="21100297"/>
          </a:xfrm>
        </p:grpSpPr>
        <p:sp>
          <p:nvSpPr>
            <p:cNvPr name="Freeform 7" id="7"/>
            <p:cNvSpPr/>
            <p:nvPr/>
          </p:nvSpPr>
          <p:spPr>
            <a:xfrm flipH="false" flipV="false"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r="r" b="b" t="t" l="l"/>
              <a:pathLst>
                <a:path h="12425714" w="9883620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r="r" b="b" t="t" l="l"/>
              <a:pathLst>
                <a:path h="12246569" w="14076516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r="r" b="b" t="t" l="l"/>
              <a:pathLst>
                <a:path h="8398425" w="15759359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99270" y="4883223"/>
            <a:ext cx="2229308" cy="520554"/>
            <a:chOff x="0" y="0"/>
            <a:chExt cx="2972410" cy="694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2562" cy="694182"/>
            </a:xfrm>
            <a:custGeom>
              <a:avLst/>
              <a:gdLst/>
              <a:ahLst/>
              <a:cxnLst/>
              <a:rect r="r" b="b" t="t" l="l"/>
              <a:pathLst>
                <a:path h="694182" w="2972562">
                  <a:moveTo>
                    <a:pt x="0" y="347091"/>
                  </a:moveTo>
                  <a:cubicBezTo>
                    <a:pt x="0" y="155321"/>
                    <a:pt x="155321" y="0"/>
                    <a:pt x="347091" y="0"/>
                  </a:cubicBezTo>
                  <a:lnTo>
                    <a:pt x="2625471" y="0"/>
                  </a:lnTo>
                  <a:cubicBezTo>
                    <a:pt x="2817114" y="0"/>
                    <a:pt x="2972562" y="155321"/>
                    <a:pt x="2972562" y="347091"/>
                  </a:cubicBezTo>
                  <a:cubicBezTo>
                    <a:pt x="2972562" y="538861"/>
                    <a:pt x="2817241" y="694182"/>
                    <a:pt x="2625471" y="694182"/>
                  </a:cubicBezTo>
                  <a:lnTo>
                    <a:pt x="347091" y="694182"/>
                  </a:lnTo>
                  <a:cubicBezTo>
                    <a:pt x="155321" y="694055"/>
                    <a:pt x="0" y="538734"/>
                    <a:pt x="0" y="34709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414716" y="6992554"/>
            <a:ext cx="2229307" cy="520554"/>
            <a:chOff x="0" y="0"/>
            <a:chExt cx="2972410" cy="694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2562" cy="694182"/>
            </a:xfrm>
            <a:custGeom>
              <a:avLst/>
              <a:gdLst/>
              <a:ahLst/>
              <a:cxnLst/>
              <a:rect r="r" b="b" t="t" l="l"/>
              <a:pathLst>
                <a:path h="694182" w="2972562">
                  <a:moveTo>
                    <a:pt x="0" y="347091"/>
                  </a:moveTo>
                  <a:cubicBezTo>
                    <a:pt x="0" y="155321"/>
                    <a:pt x="155321" y="0"/>
                    <a:pt x="347091" y="0"/>
                  </a:cubicBezTo>
                  <a:lnTo>
                    <a:pt x="2625471" y="0"/>
                  </a:lnTo>
                  <a:cubicBezTo>
                    <a:pt x="2817114" y="0"/>
                    <a:pt x="2972562" y="155321"/>
                    <a:pt x="2972562" y="347091"/>
                  </a:cubicBezTo>
                  <a:cubicBezTo>
                    <a:pt x="2972562" y="538861"/>
                    <a:pt x="2817241" y="694182"/>
                    <a:pt x="2625471" y="694182"/>
                  </a:cubicBezTo>
                  <a:lnTo>
                    <a:pt x="347091" y="694182"/>
                  </a:lnTo>
                  <a:cubicBezTo>
                    <a:pt x="155321" y="694055"/>
                    <a:pt x="0" y="538734"/>
                    <a:pt x="0" y="34709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11674620" y="2942213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246872" y="2912474"/>
            <a:ext cx="939880" cy="25854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3137086" y="2862808"/>
            <a:ext cx="99331" cy="99331"/>
            <a:chOff x="0" y="0"/>
            <a:chExt cx="127854" cy="1278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414716" y="2652196"/>
            <a:ext cx="2229308" cy="520554"/>
            <a:chOff x="0" y="0"/>
            <a:chExt cx="2972410" cy="6940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72562" cy="694055"/>
            </a:xfrm>
            <a:custGeom>
              <a:avLst/>
              <a:gdLst/>
              <a:ahLst/>
              <a:cxnLst/>
              <a:rect r="r" b="b" t="t" l="l"/>
              <a:pathLst>
                <a:path h="694055" w="2972562">
                  <a:moveTo>
                    <a:pt x="2972435" y="347091"/>
                  </a:moveTo>
                  <a:cubicBezTo>
                    <a:pt x="2972435" y="155321"/>
                    <a:pt x="2816987" y="0"/>
                    <a:pt x="2625344" y="0"/>
                  </a:cubicBezTo>
                  <a:lnTo>
                    <a:pt x="347091" y="0"/>
                  </a:lnTo>
                  <a:cubicBezTo>
                    <a:pt x="155321" y="0"/>
                    <a:pt x="0" y="155321"/>
                    <a:pt x="0" y="347091"/>
                  </a:cubicBezTo>
                  <a:cubicBezTo>
                    <a:pt x="0" y="538861"/>
                    <a:pt x="155321" y="694055"/>
                    <a:pt x="347091" y="694055"/>
                  </a:cubicBezTo>
                  <a:lnTo>
                    <a:pt x="2625471" y="694055"/>
                  </a:lnTo>
                  <a:cubicBezTo>
                    <a:pt x="2817114" y="694055"/>
                    <a:pt x="2972562" y="538734"/>
                    <a:pt x="2972562" y="346964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377597" y="3015753"/>
            <a:ext cx="1216216" cy="121621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34991" y="5139759"/>
            <a:ext cx="1177954" cy="11779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42955" y="7492024"/>
            <a:ext cx="1189381" cy="1189108"/>
            <a:chOff x="0" y="0"/>
            <a:chExt cx="812987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987" cy="812800"/>
            </a:xfrm>
            <a:custGeom>
              <a:avLst/>
              <a:gdLst/>
              <a:ahLst/>
              <a:cxnLst/>
              <a:rect r="r" b="b" t="t" l="l"/>
              <a:pathLst>
                <a:path h="812800" w="812987">
                  <a:moveTo>
                    <a:pt x="406493" y="0"/>
                  </a:moveTo>
                  <a:cubicBezTo>
                    <a:pt x="181993" y="0"/>
                    <a:pt x="0" y="181951"/>
                    <a:pt x="0" y="406400"/>
                  </a:cubicBezTo>
                  <a:cubicBezTo>
                    <a:pt x="0" y="630849"/>
                    <a:pt x="181993" y="812800"/>
                    <a:pt x="406493" y="812800"/>
                  </a:cubicBezTo>
                  <a:cubicBezTo>
                    <a:pt x="630994" y="812800"/>
                    <a:pt x="812987" y="630849"/>
                    <a:pt x="812987" y="406400"/>
                  </a:cubicBezTo>
                  <a:cubicBezTo>
                    <a:pt x="812987" y="181951"/>
                    <a:pt x="630994" y="0"/>
                    <a:pt x="4064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18" y="-47625"/>
              <a:ext cx="660552" cy="784225"/>
            </a:xfrm>
            <a:prstGeom prst="rect">
              <a:avLst/>
            </a:prstGeom>
          </p:spPr>
          <p:txBody>
            <a:bodyPr anchor="ctr" rtlCol="false" tIns="80627" lIns="80627" bIns="80627" rIns="80627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542955" y="3258210"/>
            <a:ext cx="875489" cy="720090"/>
          </a:xfrm>
          <a:custGeom>
            <a:avLst/>
            <a:gdLst/>
            <a:ahLst/>
            <a:cxnLst/>
            <a:rect r="r" b="b" t="t" l="l"/>
            <a:pathLst>
              <a:path h="720090" w="875489">
                <a:moveTo>
                  <a:pt x="0" y="0"/>
                </a:moveTo>
                <a:lnTo>
                  <a:pt x="875489" y="0"/>
                </a:lnTo>
                <a:lnTo>
                  <a:pt x="875489" y="720090"/>
                </a:lnTo>
                <a:lnTo>
                  <a:pt x="0" y="720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623964" y="5215959"/>
            <a:ext cx="838922" cy="1053591"/>
          </a:xfrm>
          <a:custGeom>
            <a:avLst/>
            <a:gdLst/>
            <a:ahLst/>
            <a:cxnLst/>
            <a:rect r="r" b="b" t="t" l="l"/>
            <a:pathLst>
              <a:path h="1053591" w="838922">
                <a:moveTo>
                  <a:pt x="0" y="0"/>
                </a:moveTo>
                <a:lnTo>
                  <a:pt x="838922" y="0"/>
                </a:lnTo>
                <a:lnTo>
                  <a:pt x="838922" y="1053591"/>
                </a:lnTo>
                <a:lnTo>
                  <a:pt x="0" y="1053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772948" y="7670263"/>
            <a:ext cx="781013" cy="781013"/>
          </a:xfrm>
          <a:custGeom>
            <a:avLst/>
            <a:gdLst/>
            <a:ahLst/>
            <a:cxnLst/>
            <a:rect r="r" b="b" t="t" l="l"/>
            <a:pathLst>
              <a:path h="781013" w="781013">
                <a:moveTo>
                  <a:pt x="0" y="0"/>
                </a:moveTo>
                <a:lnTo>
                  <a:pt x="781012" y="0"/>
                </a:lnTo>
                <a:lnTo>
                  <a:pt x="781012" y="781012"/>
                </a:lnTo>
                <a:lnTo>
                  <a:pt x="0" y="7810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244575" y="1874040"/>
            <a:ext cx="3798851" cy="233924"/>
            <a:chOff x="0" y="0"/>
            <a:chExt cx="1000520" cy="616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0520" cy="61610"/>
            </a:xfrm>
            <a:custGeom>
              <a:avLst/>
              <a:gdLst/>
              <a:ahLst/>
              <a:cxnLst/>
              <a:rect r="r" b="b" t="t" l="l"/>
              <a:pathLst>
                <a:path h="61610" w="1000520">
                  <a:moveTo>
                    <a:pt x="0" y="0"/>
                  </a:moveTo>
                  <a:lnTo>
                    <a:pt x="1000520" y="0"/>
                  </a:lnTo>
                  <a:lnTo>
                    <a:pt x="1000520" y="61610"/>
                  </a:lnTo>
                  <a:lnTo>
                    <a:pt x="0" y="61610"/>
                  </a:lnTo>
                  <a:close/>
                </a:path>
              </a:pathLst>
            </a:custGeom>
            <a:gradFill rotWithShape="true">
              <a:gsLst>
                <a:gs pos="0">
                  <a:srgbClr val="C5D3ED">
                    <a:alpha val="100000"/>
                  </a:srgbClr>
                </a:gs>
                <a:gs pos="100000">
                  <a:srgbClr val="C5D3ED">
                    <a:alpha val="41000"/>
                  </a:srgbClr>
                </a:gs>
              </a:gsLst>
              <a:lin ang="54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1000520" cy="18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11729038" y="5219164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2301290" y="5190790"/>
            <a:ext cx="890234" cy="24488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3191505" y="5139759"/>
            <a:ext cx="99331" cy="99331"/>
            <a:chOff x="0" y="0"/>
            <a:chExt cx="127854" cy="1278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AutoShape 39" id="39"/>
          <p:cNvSpPr/>
          <p:nvPr/>
        </p:nvSpPr>
        <p:spPr>
          <a:xfrm flipV="true">
            <a:off x="11739995" y="7493182"/>
            <a:ext cx="572097" cy="363277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2312247" y="7464808"/>
            <a:ext cx="890234" cy="24488"/>
          </a:xfrm>
          <a:prstGeom prst="line">
            <a:avLst/>
          </a:prstGeom>
          <a:ln cap="flat" w="28575">
            <a:solidFill>
              <a:srgbClr val="679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3202461" y="7413777"/>
            <a:ext cx="99331" cy="99331"/>
            <a:chOff x="0" y="0"/>
            <a:chExt cx="127854" cy="1278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7889" cy="127762"/>
            </a:xfrm>
            <a:custGeom>
              <a:avLst/>
              <a:gdLst/>
              <a:ahLst/>
              <a:cxnLst/>
              <a:rect r="r" b="b" t="t" l="l"/>
              <a:pathLst>
                <a:path h="127762" w="127889">
                  <a:moveTo>
                    <a:pt x="127889" y="63881"/>
                  </a:moveTo>
                  <a:cubicBezTo>
                    <a:pt x="127889" y="28575"/>
                    <a:pt x="99187" y="0"/>
                    <a:pt x="63881" y="0"/>
                  </a:cubicBezTo>
                  <a:cubicBezTo>
                    <a:pt x="28575" y="0"/>
                    <a:pt x="0" y="28575"/>
                    <a:pt x="0" y="63881"/>
                  </a:cubicBezTo>
                  <a:cubicBezTo>
                    <a:pt x="0" y="99187"/>
                    <a:pt x="28575" y="127762"/>
                    <a:pt x="63881" y="127762"/>
                  </a:cubicBezTo>
                  <a:cubicBezTo>
                    <a:pt x="99187" y="127762"/>
                    <a:pt x="127762" y="99187"/>
                    <a:pt x="127762" y="63881"/>
                  </a:cubicBezTo>
                  <a:close/>
                </a:path>
              </a:pathLst>
            </a:custGeom>
            <a:solidFill>
              <a:srgbClr val="6790B5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393720" y="2329243"/>
            <a:ext cx="9069396" cy="7880613"/>
          </a:xfrm>
          <a:custGeom>
            <a:avLst/>
            <a:gdLst/>
            <a:ahLst/>
            <a:cxnLst/>
            <a:rect r="r" b="b" t="t" l="l"/>
            <a:pathLst>
              <a:path h="7880613" w="9069396">
                <a:moveTo>
                  <a:pt x="0" y="0"/>
                </a:moveTo>
                <a:lnTo>
                  <a:pt x="9069396" y="0"/>
                </a:lnTo>
                <a:lnTo>
                  <a:pt x="9069396" y="7880613"/>
                </a:lnTo>
                <a:lnTo>
                  <a:pt x="0" y="7880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506156" y="6995030"/>
            <a:ext cx="20464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代码维护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99270" y="3191601"/>
            <a:ext cx="3652893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使用vue3进行多页面，多组件的前端构建，加强用户交互性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06156" y="2654672"/>
            <a:ext cx="204642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前端框架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08946" y="1019175"/>
            <a:ext cx="407011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472C4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前端工作环境展示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380039" y="1705268"/>
            <a:ext cx="352792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Front-end work summary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06156" y="4892109"/>
            <a:ext cx="204642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状态管理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99270" y="5482785"/>
            <a:ext cx="3652893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使用vuex进行中间状态管理，与后端数据库进行实时交互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14716" y="7789784"/>
            <a:ext cx="3652893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4472C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使用TypeScript提供强类型支持，ESLint维护代码一致性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DAGaYjvoNXg</dc:identifier>
  <dcterms:modified xsi:type="dcterms:W3CDTF">2011-08-01T06:04:30Z</dcterms:modified>
  <cp:revision>1</cp:revision>
  <dc:title>数据库大实验报告</dc:title>
</cp:coreProperties>
</file>